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5"/>
  </p:notesMasterIdLst>
  <p:sldIdLst>
    <p:sldId id="256" r:id="rId2"/>
    <p:sldId id="283" r:id="rId3"/>
    <p:sldId id="285" r:id="rId4"/>
    <p:sldId id="301" r:id="rId5"/>
    <p:sldId id="302" r:id="rId6"/>
    <p:sldId id="286" r:id="rId7"/>
    <p:sldId id="257" r:id="rId8"/>
    <p:sldId id="287" r:id="rId9"/>
    <p:sldId id="294" r:id="rId10"/>
    <p:sldId id="292" r:id="rId11"/>
    <p:sldId id="293" r:id="rId12"/>
    <p:sldId id="291" r:id="rId13"/>
    <p:sldId id="259" r:id="rId14"/>
    <p:sldId id="260" r:id="rId15"/>
    <p:sldId id="261" r:id="rId16"/>
    <p:sldId id="262" r:id="rId17"/>
    <p:sldId id="263" r:id="rId18"/>
    <p:sldId id="290" r:id="rId19"/>
    <p:sldId id="264" r:id="rId20"/>
    <p:sldId id="265" r:id="rId21"/>
    <p:sldId id="266" r:id="rId22"/>
    <p:sldId id="267" r:id="rId23"/>
    <p:sldId id="268" r:id="rId24"/>
    <p:sldId id="295" r:id="rId25"/>
    <p:sldId id="296" r:id="rId26"/>
    <p:sldId id="269" r:id="rId27"/>
    <p:sldId id="270" r:id="rId28"/>
    <p:sldId id="271" r:id="rId29"/>
    <p:sldId id="272" r:id="rId30"/>
    <p:sldId id="273" r:id="rId31"/>
    <p:sldId id="274" r:id="rId32"/>
    <p:sldId id="275" r:id="rId33"/>
    <p:sldId id="297" r:id="rId34"/>
    <p:sldId id="298" r:id="rId35"/>
    <p:sldId id="299" r:id="rId36"/>
    <p:sldId id="276" r:id="rId37"/>
    <p:sldId id="300" r:id="rId38"/>
    <p:sldId id="278" r:id="rId39"/>
    <p:sldId id="303" r:id="rId40"/>
    <p:sldId id="279" r:id="rId41"/>
    <p:sldId id="281" r:id="rId42"/>
    <p:sldId id="304" r:id="rId43"/>
    <p:sldId id="28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87118" autoAdjust="0"/>
  </p:normalViewPr>
  <p:slideViewPr>
    <p:cSldViewPr snapToGrid="0">
      <p:cViewPr varScale="1">
        <p:scale>
          <a:sx n="58" d="100"/>
          <a:sy n="58" d="100"/>
        </p:scale>
        <p:origin x="91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al Beydoun" userId="e88cbbf3-5e5f-46df-aecf-fe10b322ce6e" providerId="ADAL" clId="{FA2CC5AB-2BFF-4149-9266-C4BAADDC411E}"/>
    <pc:docChg chg="modSld">
      <pc:chgData name="Kamal Beydoun" userId="e88cbbf3-5e5f-46df-aecf-fe10b322ce6e" providerId="ADAL" clId="{FA2CC5AB-2BFF-4149-9266-C4BAADDC411E}" dt="2022-12-05T06:38:07.773" v="1" actId="403"/>
      <pc:docMkLst>
        <pc:docMk/>
      </pc:docMkLst>
      <pc:sldChg chg="modSp mod">
        <pc:chgData name="Kamal Beydoun" userId="e88cbbf3-5e5f-46df-aecf-fe10b322ce6e" providerId="ADAL" clId="{FA2CC5AB-2BFF-4149-9266-C4BAADDC411E}" dt="2022-12-05T06:38:07.773" v="1" actId="403"/>
        <pc:sldMkLst>
          <pc:docMk/>
          <pc:sldMk cId="2932210146" sldId="266"/>
        </pc:sldMkLst>
        <pc:spChg chg="mod">
          <ac:chgData name="Kamal Beydoun" userId="e88cbbf3-5e5f-46df-aecf-fe10b322ce6e" providerId="ADAL" clId="{FA2CC5AB-2BFF-4149-9266-C4BAADDC411E}" dt="2022-12-05T06:38:07.773" v="1" actId="403"/>
          <ac:spMkLst>
            <pc:docMk/>
            <pc:sldMk cId="2932210146" sldId="266"/>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26FB1-02FA-48E4-B981-B6F95475CA1B}" type="datetimeFigureOut">
              <a:rPr lang="fr-FR" smtClean="0"/>
              <a:t>05/12/2022</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D28CD-79E7-4DAD-90FD-B9C496339311}" type="slidenum">
              <a:rPr lang="fr-FR" smtClean="0"/>
              <a:t>‹#›</a:t>
            </a:fld>
            <a:endParaRPr lang="fr-FR"/>
          </a:p>
        </p:txBody>
      </p:sp>
    </p:spTree>
    <p:extLst>
      <p:ext uri="{BB962C8B-B14F-4D97-AF65-F5344CB8AC3E}">
        <p14:creationId xmlns:p14="http://schemas.microsoft.com/office/powerpoint/2010/main" val="3002983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DD28CD-79E7-4DAD-90FD-B9C496339311}" type="slidenum">
              <a:rPr lang="fr-FR" smtClean="0"/>
              <a:t>2</a:t>
            </a:fld>
            <a:endParaRPr lang="fr-FR"/>
          </a:p>
        </p:txBody>
      </p:sp>
    </p:spTree>
    <p:extLst>
      <p:ext uri="{BB962C8B-B14F-4D97-AF65-F5344CB8AC3E}">
        <p14:creationId xmlns:p14="http://schemas.microsoft.com/office/powerpoint/2010/main" val="330134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“Find the best route from a start location to a destination location.” This can’t be all that hard. After all, Google Maps, Yahoo Maps, MapQuest, Bing Maps, and other sites all do something like this. But how do you define the “best” route? The shortest route?</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13</a:t>
            </a:fld>
            <a:endParaRPr lang="fr-FR"/>
          </a:p>
        </p:txBody>
      </p:sp>
    </p:spTree>
    <p:extLst>
      <p:ext uri="{BB962C8B-B14F-4D97-AF65-F5344CB8AC3E}">
        <p14:creationId xmlns:p14="http://schemas.microsoft.com/office/powerpoint/2010/main" val="348673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face it. If a feature isn’t a “must” or “should,” then its chances of ever being implemented</a:t>
            </a:r>
          </a:p>
          <a:p>
            <a:r>
              <a:rPr lang="en-US" sz="1200" b="0" i="0" u="none" strike="noStrike" kern="1200" baseline="0" dirty="0">
                <a:solidFill>
                  <a:schemeClr val="tx1"/>
                </a:solidFill>
                <a:latin typeface="+mn-lt"/>
                <a:ea typeface="+mn-ea"/>
                <a:cs typeface="+mn-cs"/>
              </a:rPr>
              <a:t>are slim. After this release has been used for a while, you’ll probably receive tons of bug reports,</a:t>
            </a:r>
          </a:p>
          <a:p>
            <a:r>
              <a:rPr lang="en-US" sz="1200" b="0" i="0" u="none" strike="noStrike" kern="1200" baseline="0" dirty="0">
                <a:solidFill>
                  <a:schemeClr val="tx1"/>
                </a:solidFill>
                <a:latin typeface="+mn-lt"/>
                <a:ea typeface="+mn-ea"/>
                <a:cs typeface="+mn-cs"/>
              </a:rPr>
              <a:t>requests for changes, and pleas for new features, so in the next release you still won’t have time for</a:t>
            </a:r>
          </a:p>
          <a:p>
            <a:r>
              <a:rPr lang="en-US" sz="1200" b="0" i="0" u="none" strike="noStrike" kern="1200" baseline="0" dirty="0">
                <a:solidFill>
                  <a:schemeClr val="tx1"/>
                </a:solidFill>
                <a:latin typeface="+mn-lt"/>
                <a:ea typeface="+mn-ea"/>
                <a:cs typeface="+mn-cs"/>
              </a:rPr>
              <a:t>the “could” and “won’t” features.</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15</a:t>
            </a:fld>
            <a:endParaRPr lang="fr-FR"/>
          </a:p>
        </p:txBody>
      </p:sp>
    </p:spTree>
    <p:extLst>
      <p:ext uri="{BB962C8B-B14F-4D97-AF65-F5344CB8AC3E}">
        <p14:creationId xmlns:p14="http://schemas.microsoft.com/office/powerpoint/2010/main" val="3228538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word “hopes.” Customers sometimes try to include all their hopes and dreams in the business requirements in addition to verifiable objectives. </a:t>
            </a:r>
          </a:p>
          <a:p>
            <a:r>
              <a:rPr lang="en-US" sz="1200" b="0" i="0" u="none" strike="noStrike" kern="1200" baseline="0" dirty="0">
                <a:solidFill>
                  <a:schemeClr val="tx1"/>
                </a:solidFill>
                <a:latin typeface="+mn-lt"/>
                <a:ea typeface="+mn-ea"/>
                <a:cs typeface="+mn-cs"/>
              </a:rPr>
              <a:t>They’re more like marketing targets than project requirements. You can craft the best application</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20</a:t>
            </a:fld>
            <a:endParaRPr lang="fr-FR"/>
          </a:p>
        </p:txBody>
      </p:sp>
    </p:spTree>
    <p:extLst>
      <p:ext uri="{BB962C8B-B14F-4D97-AF65-F5344CB8AC3E}">
        <p14:creationId xmlns:p14="http://schemas.microsoft.com/office/powerpoint/2010/main" val="3362001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example, suppose you’re designing an invoice‐tracking</a:t>
            </a:r>
          </a:p>
          <a:p>
            <a:r>
              <a:rPr lang="en-US" sz="1200" b="0" i="0" u="none" strike="noStrike" kern="1200" baseline="0" dirty="0">
                <a:solidFill>
                  <a:schemeClr val="tx1"/>
                </a:solidFill>
                <a:latin typeface="+mn-lt"/>
                <a:ea typeface="+mn-ea"/>
                <a:cs typeface="+mn-cs"/>
              </a:rPr>
              <a:t>system to replace an existing system. After you fi </a:t>
            </a:r>
            <a:r>
              <a:rPr lang="en-US" sz="1200" b="0" i="0" u="none" strike="noStrike" kern="1200" baseline="0" dirty="0" err="1">
                <a:solidFill>
                  <a:schemeClr val="tx1"/>
                </a:solidFill>
                <a:latin typeface="+mn-lt"/>
                <a:ea typeface="+mn-ea"/>
                <a:cs typeface="+mn-cs"/>
              </a:rPr>
              <a:t>nish</a:t>
            </a:r>
            <a:r>
              <a:rPr lang="en-US" sz="1200" b="0" i="0" u="none" strike="noStrike" kern="1200" baseline="0" dirty="0">
                <a:solidFill>
                  <a:schemeClr val="tx1"/>
                </a:solidFill>
                <a:latin typeface="+mn-lt"/>
                <a:ea typeface="+mn-ea"/>
                <a:cs typeface="+mn-cs"/>
              </a:rPr>
              <a:t> testing the system and are ready to use it full</a:t>
            </a:r>
          </a:p>
          <a:p>
            <a:r>
              <a:rPr lang="en-US" sz="1200" b="0" i="0" u="none" strike="noStrike" kern="1200" baseline="0" dirty="0">
                <a:solidFill>
                  <a:schemeClr val="tx1"/>
                </a:solidFill>
                <a:latin typeface="+mn-lt"/>
                <a:ea typeface="+mn-ea"/>
                <a:cs typeface="+mn-cs"/>
              </a:rPr>
              <a:t>time, you need a method to copy any pending invoices from the old database into the new one. That</a:t>
            </a:r>
          </a:p>
          <a:p>
            <a:r>
              <a:rPr lang="en-US" sz="1200" b="0" i="0" u="none" strike="noStrike" kern="1200" baseline="0" dirty="0">
                <a:solidFill>
                  <a:schemeClr val="tx1"/>
                </a:solidFill>
                <a:latin typeface="+mn-lt"/>
                <a:ea typeface="+mn-ea"/>
                <a:cs typeface="+mn-cs"/>
              </a:rPr>
              <a:t>method is an implementation requirement.</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23</a:t>
            </a:fld>
            <a:endParaRPr lang="fr-FR"/>
          </a:p>
        </p:txBody>
      </p:sp>
    </p:spTree>
    <p:extLst>
      <p:ext uri="{BB962C8B-B14F-4D97-AF65-F5344CB8AC3E}">
        <p14:creationId xmlns:p14="http://schemas.microsoft.com/office/powerpoint/2010/main" val="557223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System requirements</a:t>
            </a:r>
            <a:r>
              <a:rPr lang="en-US" baseline="0" dirty="0"/>
              <a:t> based on User requirements. Very Important (not mentioned in this chapter of the  </a:t>
            </a:r>
            <a:r>
              <a:rPr lang="en-US" baseline="0" dirty="0" err="1"/>
              <a:t>ebook</a:t>
            </a:r>
            <a:r>
              <a:rPr lang="en-US" baseline="0" dirty="0"/>
              <a:t> ).</a:t>
            </a:r>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25</a:t>
            </a:fld>
            <a:endParaRPr lang="fr-FR"/>
          </a:p>
        </p:txBody>
      </p:sp>
    </p:spTree>
    <p:extLst>
      <p:ext uri="{BB962C8B-B14F-4D97-AF65-F5344CB8AC3E}">
        <p14:creationId xmlns:p14="http://schemas.microsoft.com/office/powerpoint/2010/main" val="4200784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26</a:t>
            </a:fld>
            <a:endParaRPr lang="fr-FR"/>
          </a:p>
        </p:txBody>
      </p:sp>
    </p:spTree>
    <p:extLst>
      <p:ext uri="{BB962C8B-B14F-4D97-AF65-F5344CB8AC3E}">
        <p14:creationId xmlns:p14="http://schemas.microsoft.com/office/powerpoint/2010/main" val="3822219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Elicitation</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29</a:t>
            </a:fld>
            <a:endParaRPr lang="fr-FR"/>
          </a:p>
        </p:txBody>
      </p:sp>
    </p:spTree>
    <p:extLst>
      <p:ext uri="{BB962C8B-B14F-4D97-AF65-F5344CB8AC3E}">
        <p14:creationId xmlns:p14="http://schemas.microsoft.com/office/powerpoint/2010/main" val="4058050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 ! Not shown in this chapter of the </a:t>
            </a:r>
            <a:r>
              <a:rPr lang="en-US" dirty="0" err="1"/>
              <a:t>ebook</a:t>
            </a:r>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35</a:t>
            </a:fld>
            <a:endParaRPr lang="fr-FR"/>
          </a:p>
        </p:txBody>
      </p:sp>
    </p:spTree>
    <p:extLst>
      <p:ext uri="{BB962C8B-B14F-4D97-AF65-F5344CB8AC3E}">
        <p14:creationId xmlns:p14="http://schemas.microsoft.com/office/powerpoint/2010/main" val="2942617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32C7C2-E1F5-45C7-8C63-974D53DEFE35}" type="datetime1">
              <a:rPr lang="en-US" smtClean="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B820B4-002A-4400-A82E-36E5332CDAFB}" type="datetime1">
              <a:rPr lang="en-US" smtClean="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B996EC-F230-4F01-8F81-B50DF3381F58}" type="datetime1">
              <a:rPr lang="en-US" smtClean="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B342AD2-F5D9-4EA5-BFC9-58EBF22470A6}" type="datetime1">
              <a:rPr lang="en-US" smtClean="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9C62100-0C97-4AED-AE85-86798CF1CD30}" type="datetime1">
              <a:rPr lang="en-US" smtClean="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C0D9A56-19F3-4414-8C1B-59EF7FBC59C7}" type="datetime1">
              <a:rPr lang="en-US" smtClean="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2CC5-33AB-40B8-9A68-C46FC7E8A741}" type="datetime1">
              <a:rPr lang="en-US" smtClean="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52DC6-3C0F-4BA9-9B84-AE2CB9E44C11}" type="datetime1">
              <a:rPr lang="en-US" smtClean="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BDF992-07EB-4708-A9FB-BDBAAC3E28B4}" type="datetime1">
              <a:rPr lang="en-US" smtClean="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FCD772-75CB-414B-83B5-D8FEAA7FBE35}" type="datetime1">
              <a:rPr lang="en-US" smtClean="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8BCB51-EED9-48A5-B3D0-0C3D52960DAA}" type="datetime1">
              <a:rPr lang="en-US" smtClean="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C383A-827C-4DB8-8F0B-D5315C459E8B}" type="datetime1">
              <a:rPr lang="en-US" smtClean="0"/>
              <a:t>12/5/2022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01555A-102E-4972-B1CA-75899D302621}" type="datetime1">
              <a:rPr lang="en-US" smtClean="0"/>
              <a:t>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51E0C3-4801-45AB-A751-0943F6318324}" type="datetime1">
              <a:rPr lang="en-US" smtClean="0"/>
              <a:t>12/5/2022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3BAE831-19D3-4952-9EA3-BAD892BCDB71}" type="datetime1">
              <a:rPr lang="en-US" smtClean="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D53D3F1-62EC-421C-8A57-09FA00AB1D18}" type="datetime1">
              <a:rPr lang="en-US" smtClean="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D344395-1CF1-4C18-98AF-BBA4BC84EEFB}" type="datetime1">
              <a:rPr lang="en-US" smtClean="0"/>
              <a:t>12/5/2022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Software Engineering</a:t>
            </a:r>
            <a:br>
              <a:rPr lang="en-US" dirty="0"/>
            </a:br>
            <a:r>
              <a:rPr lang="en-US" dirty="0"/>
              <a:t>Requirement Gathering</a:t>
            </a:r>
            <a:endParaRPr lang="fr-FR" dirty="0"/>
          </a:p>
        </p:txBody>
      </p:sp>
      <p:sp>
        <p:nvSpPr>
          <p:cNvPr id="3" name="Subtitle 2"/>
          <p:cNvSpPr>
            <a:spLocks noGrp="1"/>
          </p:cNvSpPr>
          <p:nvPr>
            <p:ph type="subTitle" idx="1"/>
          </p:nvPr>
        </p:nvSpPr>
        <p:spPr/>
        <p:txBody>
          <a:bodyPr>
            <a:normAutofit lnSpcReduction="10000"/>
          </a:bodyPr>
          <a:lstStyle/>
          <a:p>
            <a:r>
              <a:rPr lang="en-US" dirty="0"/>
              <a:t>Dr. Kamal </a:t>
            </a:r>
            <a:r>
              <a:rPr lang="en-US" dirty="0" err="1"/>
              <a:t>Beydoun</a:t>
            </a:r>
            <a:endParaRPr lang="en-US" dirty="0"/>
          </a:p>
          <a:p>
            <a:r>
              <a:rPr lang="en-US" dirty="0"/>
              <a:t>Faculty of Sciences I</a:t>
            </a:r>
          </a:p>
          <a:p>
            <a:r>
              <a:rPr lang="en-US" dirty="0"/>
              <a:t>Lebanese University</a:t>
            </a:r>
          </a:p>
          <a:p>
            <a:endParaRPr lang="fr-FR" dirty="0"/>
          </a:p>
        </p:txBody>
      </p:sp>
      <p:sp>
        <p:nvSpPr>
          <p:cNvPr id="4" name="Rectangle 3"/>
          <p:cNvSpPr/>
          <p:nvPr/>
        </p:nvSpPr>
        <p:spPr>
          <a:xfrm>
            <a:off x="5604827" y="5903662"/>
            <a:ext cx="6459855" cy="523220"/>
          </a:xfrm>
          <a:prstGeom prst="rect">
            <a:avLst/>
          </a:prstGeom>
        </p:spPr>
        <p:txBody>
          <a:bodyPr wrap="square">
            <a:spAutoFit/>
          </a:bodyPr>
          <a:lstStyle/>
          <a:p>
            <a:pPr algn="just"/>
            <a:r>
              <a:rPr lang="en-US" sz="1400" i="1" dirty="0"/>
              <a:t>If you don’t know where you are going, you’ll end up someplace else.</a:t>
            </a:r>
          </a:p>
          <a:p>
            <a:pPr algn="r"/>
            <a:r>
              <a:rPr lang="en-US" sz="1400" i="1" dirty="0"/>
              <a:t>—Yogi Berra</a:t>
            </a:r>
            <a:endParaRPr lang="fr-FR" sz="1100" dirty="0"/>
          </a:p>
        </p:txBody>
      </p:sp>
    </p:spTree>
    <p:extLst>
      <p:ext uri="{BB962C8B-B14F-4D97-AF65-F5344CB8AC3E}">
        <p14:creationId xmlns:p14="http://schemas.microsoft.com/office/powerpoint/2010/main" val="43583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1F6701-CA89-4295-A581-FDE2373D8326}"/>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9753B368-1B1B-4749-95C8-5B6768305B37}"/>
              </a:ext>
            </a:extLst>
          </p:cNvPr>
          <p:cNvSpPr/>
          <p:nvPr/>
        </p:nvSpPr>
        <p:spPr>
          <a:xfrm>
            <a:off x="2361236" y="5960962"/>
            <a:ext cx="733063" cy="89703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AD0BEF83-D4E2-4B8E-90AA-9F4DC5E601AE}"/>
              </a:ext>
            </a:extLst>
          </p:cNvPr>
          <p:cNvSpPr/>
          <p:nvPr/>
        </p:nvSpPr>
        <p:spPr>
          <a:xfrm>
            <a:off x="3094299" y="6754368"/>
            <a:ext cx="733063" cy="1036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A281751-F4FD-4873-B6E7-10832AEA2B14}"/>
              </a:ext>
            </a:extLst>
          </p:cNvPr>
          <p:cNvSpPr>
            <a:spLocks noGrp="1"/>
          </p:cNvSpPr>
          <p:nvPr>
            <p:ph type="sldNum" sz="quarter" idx="12"/>
          </p:nvPr>
        </p:nvSpPr>
        <p:spPr/>
        <p:txBody>
          <a:bodyPr/>
          <a:lstStyle/>
          <a:p>
            <a:fld id="{22C7D7A1-5072-46F1-B63A-E9B7A54E87A3}" type="slidenum">
              <a:rPr lang="en-US" smtClean="0"/>
              <a:t>10</a:t>
            </a:fld>
            <a:endParaRPr lang="en-US"/>
          </a:p>
        </p:txBody>
      </p:sp>
    </p:spTree>
    <p:extLst>
      <p:ext uri="{BB962C8B-B14F-4D97-AF65-F5344CB8AC3E}">
        <p14:creationId xmlns:p14="http://schemas.microsoft.com/office/powerpoint/2010/main" val="3170984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DEFINED</a:t>
            </a:r>
          </a:p>
        </p:txBody>
      </p:sp>
      <p:sp>
        <p:nvSpPr>
          <p:cNvPr id="3" name="Content Placeholder 2"/>
          <p:cNvSpPr>
            <a:spLocks noGrp="1"/>
          </p:cNvSpPr>
          <p:nvPr>
            <p:ph idx="1"/>
          </p:nvPr>
        </p:nvSpPr>
        <p:spPr/>
        <p:txBody>
          <a:bodyPr/>
          <a:lstStyle/>
          <a:p>
            <a:pPr algn="just"/>
            <a:r>
              <a:rPr lang="en-US" dirty="0"/>
              <a:t>Requirements are the </a:t>
            </a:r>
            <a:r>
              <a:rPr lang="en-US" b="1" dirty="0">
                <a:solidFill>
                  <a:srgbClr val="FF0000"/>
                </a:solidFill>
              </a:rPr>
              <a:t>features</a:t>
            </a:r>
            <a:r>
              <a:rPr lang="en-US" dirty="0"/>
              <a:t> that your application must provide. </a:t>
            </a:r>
          </a:p>
          <a:p>
            <a:pPr lvl="1" algn="just"/>
            <a:r>
              <a:rPr lang="en-US" dirty="0"/>
              <a:t>At the beginning of the project, you gather requirements from the customers to figure out what you need to build.</a:t>
            </a:r>
          </a:p>
          <a:p>
            <a:pPr algn="just"/>
            <a:r>
              <a:rPr lang="en-US" dirty="0"/>
              <a:t>Throughout development, you use the requirements to </a:t>
            </a:r>
            <a:r>
              <a:rPr lang="en-US" b="1" dirty="0"/>
              <a:t>guide development  </a:t>
            </a:r>
            <a:r>
              <a:rPr lang="en-US" dirty="0"/>
              <a:t>and ensure that you’re heading in </a:t>
            </a:r>
            <a:r>
              <a:rPr lang="en-US" b="1" dirty="0"/>
              <a:t>the right direction</a:t>
            </a:r>
            <a:r>
              <a:rPr lang="en-US" dirty="0"/>
              <a:t>.</a:t>
            </a:r>
          </a:p>
          <a:p>
            <a:pPr algn="just"/>
            <a:r>
              <a:rPr lang="en-US" dirty="0"/>
              <a:t>At the end of the project, you use the requirements </a:t>
            </a:r>
            <a:r>
              <a:rPr lang="en-US" b="1" dirty="0"/>
              <a:t>to verify </a:t>
            </a:r>
            <a:r>
              <a:rPr lang="en-US" dirty="0"/>
              <a:t>that the finished application actually does what it’s </a:t>
            </a:r>
            <a:r>
              <a:rPr lang="en-US" b="1" dirty="0"/>
              <a:t>supposed to do</a:t>
            </a:r>
            <a:r>
              <a:rPr lang="en-US" dirty="0"/>
              <a: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a:extLst>
              <a:ext uri="{FF2B5EF4-FFF2-40B4-BE49-F238E27FC236}">
                <a16:creationId xmlns:a16="http://schemas.microsoft.com/office/drawing/2014/main" id="{592A2027-AFFD-4651-92FD-DBF1F39C38DD}"/>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3037B6D-B96A-4DA5-A4B8-6D0C0044E732}"/>
              </a:ext>
            </a:extLst>
          </p:cNvPr>
          <p:cNvPicPr>
            <a:picLocks noChangeAspect="1"/>
          </p:cNvPicPr>
          <p:nvPr/>
        </p:nvPicPr>
        <p:blipFill>
          <a:blip r:embed="rId3"/>
          <a:stretch>
            <a:fillRect/>
          </a:stretch>
        </p:blipFill>
        <p:spPr>
          <a:xfrm>
            <a:off x="0" y="132736"/>
            <a:ext cx="12192000" cy="6858000"/>
          </a:xfrm>
          <a:prstGeom prst="rect">
            <a:avLst/>
          </a:prstGeom>
        </p:spPr>
      </p:pic>
    </p:spTree>
    <p:extLst>
      <p:ext uri="{BB962C8B-B14F-4D97-AF65-F5344CB8AC3E}">
        <p14:creationId xmlns:p14="http://schemas.microsoft.com/office/powerpoint/2010/main" val="800710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Defining Requirements</a:t>
            </a:r>
          </a:p>
        </p:txBody>
      </p:sp>
      <p:pic>
        <p:nvPicPr>
          <p:cNvPr id="5" name="16 - Defining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73179"/>
            <a:ext cx="7531324" cy="4233479"/>
          </a:xfrm>
        </p:spPr>
      </p:pic>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686069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a:xfrm>
            <a:off x="2589212" y="2133600"/>
            <a:ext cx="8915400" cy="2910038"/>
          </a:xfrm>
        </p:spPr>
        <p:txBody>
          <a:bodyPr/>
          <a:lstStyle/>
          <a:p>
            <a:r>
              <a:rPr lang="en-US" b="1" dirty="0"/>
              <a:t>Clear</a:t>
            </a:r>
            <a:r>
              <a:rPr lang="en-US" dirty="0"/>
              <a:t> : Good requirements are </a:t>
            </a:r>
            <a:r>
              <a:rPr lang="en-US" b="1" dirty="0"/>
              <a:t>clear, concise, and easy to understand</a:t>
            </a:r>
            <a:r>
              <a:rPr lang="en-US" dirty="0"/>
              <a:t>.</a:t>
            </a:r>
          </a:p>
          <a:p>
            <a:pPr lvl="1"/>
            <a:r>
              <a:rPr lang="en-US" dirty="0"/>
              <a:t>they can’t be pumped full of management‐speak, florid text, and confusing jargon.</a:t>
            </a:r>
          </a:p>
          <a:p>
            <a:pPr lvl="1"/>
            <a:r>
              <a:rPr lang="en-US" dirty="0"/>
              <a:t>Each requirement </a:t>
            </a:r>
            <a:r>
              <a:rPr lang="en-US" dirty="0">
                <a:solidFill>
                  <a:srgbClr val="FF0000"/>
                </a:solidFill>
              </a:rPr>
              <a:t>must</a:t>
            </a:r>
            <a:r>
              <a:rPr lang="en-US" dirty="0"/>
              <a:t> state in </a:t>
            </a:r>
            <a:r>
              <a:rPr lang="en-US" b="1" dirty="0"/>
              <a:t>concrete</a:t>
            </a:r>
            <a:r>
              <a:rPr lang="en-US" dirty="0"/>
              <a:t>, </a:t>
            </a:r>
            <a:r>
              <a:rPr lang="en-US" b="1" dirty="0"/>
              <a:t>no‐nonsense</a:t>
            </a:r>
            <a:r>
              <a:rPr lang="en-US" dirty="0"/>
              <a:t> terms exactly what it requires.</a:t>
            </a:r>
          </a:p>
          <a:p>
            <a:r>
              <a:rPr lang="fr-FR" b="1" dirty="0" err="1"/>
              <a:t>Unambiguous</a:t>
            </a:r>
            <a:r>
              <a:rPr lang="fr-FR" b="1" dirty="0"/>
              <a:t> : </a:t>
            </a:r>
            <a:r>
              <a:rPr lang="fr-FR" dirty="0"/>
              <a:t>If the </a:t>
            </a:r>
            <a:r>
              <a:rPr lang="fr-FR" dirty="0" err="1"/>
              <a:t>requirement</a:t>
            </a:r>
            <a:r>
              <a:rPr lang="fr-FR" dirty="0"/>
              <a:t> </a:t>
            </a:r>
            <a:r>
              <a:rPr lang="fr-FR" dirty="0" err="1"/>
              <a:t>is</a:t>
            </a:r>
            <a:r>
              <a:rPr lang="fr-FR" dirty="0"/>
              <a:t> </a:t>
            </a:r>
            <a:r>
              <a:rPr lang="en-US" dirty="0"/>
              <a:t>worded so that </a:t>
            </a:r>
            <a:r>
              <a:rPr lang="en-US" b="1" dirty="0"/>
              <a:t>you can’t tell </a:t>
            </a:r>
            <a:r>
              <a:rPr lang="en-US" dirty="0"/>
              <a:t>what it requires, then you can’t build a system to satisfy it.</a:t>
            </a:r>
          </a:p>
          <a:p>
            <a:pPr lvl="1"/>
            <a:r>
              <a:rPr lang="en-US" dirty="0"/>
              <a:t>Read them carefully to make sure you </a:t>
            </a:r>
            <a:r>
              <a:rPr lang="en-US" b="1" dirty="0"/>
              <a:t>can’t think of any way </a:t>
            </a:r>
            <a:r>
              <a:rPr lang="en-US" dirty="0"/>
              <a:t>to interpret them other than the way you </a:t>
            </a:r>
            <a:r>
              <a:rPr lang="en-US" b="1" dirty="0"/>
              <a:t>intend</a:t>
            </a:r>
            <a:r>
              <a:rPr lang="en-US" dirty="0"/>
              <a: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p:cNvPicPr>
            <a:picLocks noChangeAspect="1"/>
          </p:cNvPicPr>
          <p:nvPr/>
        </p:nvPicPr>
        <p:blipFill rotWithShape="1">
          <a:blip r:embed="rId3"/>
          <a:srcRect l="2064" t="7555" r="3268" b="17219"/>
          <a:stretch/>
        </p:blipFill>
        <p:spPr>
          <a:xfrm>
            <a:off x="3869084" y="5043638"/>
            <a:ext cx="6952750" cy="1660358"/>
          </a:xfrm>
          <a:prstGeom prst="rect">
            <a:avLst/>
          </a:prstGeom>
        </p:spPr>
      </p:pic>
    </p:spTree>
    <p:extLst>
      <p:ext uri="{BB962C8B-B14F-4D97-AF65-F5344CB8AC3E}">
        <p14:creationId xmlns:p14="http://schemas.microsoft.com/office/powerpoint/2010/main" val="1620722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a:xfrm>
            <a:off x="2589212" y="2133599"/>
            <a:ext cx="5601751" cy="4074017"/>
          </a:xfrm>
        </p:spPr>
        <p:txBody>
          <a:bodyPr>
            <a:normAutofit lnSpcReduction="10000"/>
          </a:bodyPr>
          <a:lstStyle/>
          <a:p>
            <a:r>
              <a:rPr lang="fr-FR" b="1" dirty="0"/>
              <a:t>Consistent</a:t>
            </a:r>
            <a:r>
              <a:rPr lang="fr-FR" dirty="0"/>
              <a:t> : </a:t>
            </a:r>
            <a:r>
              <a:rPr lang="en-US" dirty="0"/>
              <a:t>That means not only that they </a:t>
            </a:r>
            <a:r>
              <a:rPr lang="en-US" b="1" dirty="0"/>
              <a:t>cannot contradict </a:t>
            </a:r>
            <a:r>
              <a:rPr lang="en-US" dirty="0"/>
              <a:t>each other, but that they also </a:t>
            </a:r>
            <a:r>
              <a:rPr lang="en-US" b="1" dirty="0"/>
              <a:t>don’t </a:t>
            </a:r>
            <a:r>
              <a:rPr lang="en-US" dirty="0"/>
              <a:t>provide so many constraints that the problem is unsolvable.</a:t>
            </a:r>
          </a:p>
          <a:p>
            <a:r>
              <a:rPr lang="en-US" dirty="0"/>
              <a:t>A common software engineering expression is, “</a:t>
            </a:r>
            <a:r>
              <a:rPr lang="en-US" b="1" dirty="0"/>
              <a:t>Fast, good, cheap. Pick two.</a:t>
            </a:r>
            <a:r>
              <a:rPr lang="en-US" dirty="0"/>
              <a:t>”</a:t>
            </a:r>
          </a:p>
          <a:p>
            <a:r>
              <a:rPr lang="en-US" dirty="0"/>
              <a:t>Only three possible combinations work:</a:t>
            </a:r>
          </a:p>
          <a:p>
            <a:pPr lvl="1"/>
            <a:r>
              <a:rPr lang="en-US" dirty="0"/>
              <a:t>Build something quickly with high quality and high cost.</a:t>
            </a:r>
          </a:p>
          <a:p>
            <a:pPr lvl="1"/>
            <a:r>
              <a:rPr lang="en-US" dirty="0"/>
              <a:t>Build something quickly and inexpensively but with low quality.</a:t>
            </a:r>
          </a:p>
          <a:p>
            <a:pPr lvl="1"/>
            <a:r>
              <a:rPr lang="en-US" dirty="0"/>
              <a:t>Build with high quality and low cost but over a long time.</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8190963" y="2425431"/>
            <a:ext cx="3850783" cy="3193960"/>
          </a:xfrm>
          <a:prstGeom prst="rect">
            <a:avLst/>
          </a:prstGeom>
        </p:spPr>
      </p:pic>
    </p:spTree>
    <p:extLst>
      <p:ext uri="{BB962C8B-B14F-4D97-AF65-F5344CB8AC3E}">
        <p14:creationId xmlns:p14="http://schemas.microsoft.com/office/powerpoint/2010/main" val="2719544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a:xfrm>
            <a:off x="2589212" y="2133600"/>
            <a:ext cx="8915400" cy="4267200"/>
          </a:xfrm>
        </p:spPr>
        <p:txBody>
          <a:bodyPr>
            <a:normAutofit lnSpcReduction="10000"/>
          </a:bodyPr>
          <a:lstStyle/>
          <a:p>
            <a:pPr algn="just"/>
            <a:r>
              <a:rPr lang="fr-FR" b="1" dirty="0" err="1"/>
              <a:t>Prioritized</a:t>
            </a:r>
            <a:r>
              <a:rPr lang="fr-FR" dirty="0"/>
              <a:t>: </a:t>
            </a:r>
            <a:r>
              <a:rPr lang="en-US" dirty="0"/>
              <a:t>you need to prioritize the </a:t>
            </a:r>
            <a:r>
              <a:rPr lang="en-US" b="1" dirty="0"/>
              <a:t>requirements</a:t>
            </a:r>
            <a:r>
              <a:rPr lang="en-US" dirty="0"/>
              <a:t>. If you’ve assigned costs (usually in terms of time to implement) and priorities to the requirements, then you can defer the </a:t>
            </a:r>
            <a:r>
              <a:rPr lang="en-US" b="1" dirty="0"/>
              <a:t>high‐cost, low‐priority </a:t>
            </a:r>
            <a:r>
              <a:rPr lang="en-US" dirty="0"/>
              <a:t>requirements until a later release.</a:t>
            </a:r>
          </a:p>
          <a:p>
            <a:pPr algn="just"/>
            <a:r>
              <a:rPr lang="fr-FR" b="1" dirty="0"/>
              <a:t>THE MOSCOW METHOD:</a:t>
            </a:r>
          </a:p>
          <a:p>
            <a:pPr lvl="1" algn="just"/>
            <a:r>
              <a:rPr lang="en-US" b="1" dirty="0"/>
              <a:t>M—Must</a:t>
            </a:r>
            <a:r>
              <a:rPr lang="en-US" dirty="0"/>
              <a:t>. These are </a:t>
            </a:r>
            <a:r>
              <a:rPr lang="en-US" b="1" i="1" dirty="0"/>
              <a:t>required</a:t>
            </a:r>
            <a:r>
              <a:rPr lang="en-US" i="1" dirty="0"/>
              <a:t> </a:t>
            </a:r>
            <a:r>
              <a:rPr lang="en-US" dirty="0"/>
              <a:t>features that must</a:t>
            </a:r>
            <a:r>
              <a:rPr lang="en-US" i="1" dirty="0"/>
              <a:t> </a:t>
            </a:r>
            <a:r>
              <a:rPr lang="en-US" dirty="0"/>
              <a:t>be included. They are necessary for the project to be considered a success.</a:t>
            </a:r>
          </a:p>
          <a:p>
            <a:pPr lvl="1" algn="just"/>
            <a:r>
              <a:rPr lang="en-US" b="1" dirty="0"/>
              <a:t>S—Should</a:t>
            </a:r>
            <a:r>
              <a:rPr lang="en-US" dirty="0"/>
              <a:t>. These are </a:t>
            </a:r>
            <a:r>
              <a:rPr lang="en-US" b="1" i="1" dirty="0"/>
              <a:t>important</a:t>
            </a:r>
            <a:r>
              <a:rPr lang="en-US" i="1" dirty="0"/>
              <a:t> </a:t>
            </a:r>
            <a:r>
              <a:rPr lang="en-US" dirty="0"/>
              <a:t>features that should be included if possible. If there’s a work-around and there’s no room in the release 1 schedule, these may be </a:t>
            </a:r>
            <a:r>
              <a:rPr lang="fr-FR" dirty="0" err="1"/>
              <a:t>deferred</a:t>
            </a:r>
            <a:r>
              <a:rPr lang="fr-FR" dirty="0"/>
              <a:t> </a:t>
            </a:r>
            <a:r>
              <a:rPr lang="fr-FR" dirty="0" err="1"/>
              <a:t>until</a:t>
            </a:r>
            <a:r>
              <a:rPr lang="fr-FR" dirty="0"/>
              <a:t> </a:t>
            </a:r>
            <a:r>
              <a:rPr lang="fr-FR" b="1" dirty="0"/>
              <a:t>release 2</a:t>
            </a:r>
            <a:r>
              <a:rPr lang="fr-FR" dirty="0"/>
              <a:t>.</a:t>
            </a:r>
          </a:p>
          <a:p>
            <a:pPr lvl="1" algn="just"/>
            <a:r>
              <a:rPr lang="en-US" b="1" dirty="0"/>
              <a:t>C—Could</a:t>
            </a:r>
            <a:r>
              <a:rPr lang="en-US" dirty="0"/>
              <a:t>. These are </a:t>
            </a:r>
            <a:r>
              <a:rPr lang="en-US" b="1" i="1" dirty="0"/>
              <a:t>desirable</a:t>
            </a:r>
            <a:r>
              <a:rPr lang="en-US" i="1" dirty="0"/>
              <a:t> </a:t>
            </a:r>
            <a:r>
              <a:rPr lang="en-US" dirty="0"/>
              <a:t>features that can be omitted if they won’t fit in the schedule. They can be pushed back into release 2, but they’re not as important as the “should” features, so they may not make it into release 2, either.</a:t>
            </a:r>
          </a:p>
          <a:p>
            <a:pPr lvl="1" algn="just"/>
            <a:r>
              <a:rPr lang="en-US" b="1" dirty="0"/>
              <a:t>W—Won’t</a:t>
            </a:r>
            <a:r>
              <a:rPr lang="en-US" dirty="0"/>
              <a:t>. These are </a:t>
            </a:r>
            <a:r>
              <a:rPr lang="en-US" b="1" i="1" dirty="0"/>
              <a:t>completely optional </a:t>
            </a:r>
            <a:r>
              <a:rPr lang="en-US" dirty="0"/>
              <a:t>features that the customers have agreed will not be included in the current release.</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59143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p:txBody>
          <a:bodyPr>
            <a:normAutofit/>
          </a:bodyPr>
          <a:lstStyle/>
          <a:p>
            <a:r>
              <a:rPr lang="fr-FR" sz="2400" b="1" dirty="0" err="1"/>
              <a:t>Verifiable</a:t>
            </a:r>
            <a:r>
              <a:rPr lang="fr-FR" sz="2400" dirty="0"/>
              <a:t>: </a:t>
            </a:r>
            <a:r>
              <a:rPr lang="en-US" sz="2400" dirty="0"/>
              <a:t>Requirements must be verifiable. </a:t>
            </a:r>
          </a:p>
          <a:p>
            <a:pPr lvl="1"/>
            <a:r>
              <a:rPr lang="en-US" sz="2000" dirty="0"/>
              <a:t>If you can’t verify a requirement, how do you know whether you’ve </a:t>
            </a:r>
            <a:r>
              <a:rPr lang="fr-FR" sz="2000" dirty="0"/>
              <a:t>met </a:t>
            </a:r>
            <a:r>
              <a:rPr lang="fr-FR" sz="2000" dirty="0" err="1"/>
              <a:t>it</a:t>
            </a:r>
            <a:r>
              <a:rPr lang="fr-FR" sz="2000" dirty="0"/>
              <a:t>?</a:t>
            </a:r>
          </a:p>
          <a:p>
            <a:r>
              <a:rPr lang="en-US" sz="2400" dirty="0"/>
              <a:t>The requirements must </a:t>
            </a:r>
            <a:r>
              <a:rPr lang="en-US" sz="2400" b="1" dirty="0"/>
              <a:t>be limited and precisely defined</a:t>
            </a:r>
            <a:r>
              <a:rPr lang="en-US" sz="2400" dirty="0"/>
              <a:t>.</a:t>
            </a:r>
            <a:endParaRPr lang="fr-FR"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394815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p:txBody>
          <a:bodyPr>
            <a:normAutofit/>
          </a:bodyPr>
          <a:lstStyle/>
          <a:p>
            <a:pPr algn="just"/>
            <a:r>
              <a:rPr lang="fr-FR" sz="2000" b="1" dirty="0" err="1"/>
              <a:t>Words</a:t>
            </a:r>
            <a:r>
              <a:rPr lang="fr-FR" sz="2000" b="1" dirty="0"/>
              <a:t> to </a:t>
            </a:r>
            <a:r>
              <a:rPr lang="fr-FR" sz="2000" b="1" dirty="0" err="1"/>
              <a:t>Avoid</a:t>
            </a:r>
            <a:r>
              <a:rPr lang="fr-FR" sz="2000" b="1" dirty="0"/>
              <a:t>:</a:t>
            </a:r>
          </a:p>
          <a:p>
            <a:pPr lvl="1" algn="just"/>
            <a:r>
              <a:rPr lang="en-US" sz="1800" b="1" dirty="0"/>
              <a:t>Comparatives </a:t>
            </a:r>
            <a:r>
              <a:rPr lang="en-US" sz="1800" dirty="0"/>
              <a:t>—Words like faster, better, more, and shinier. How much faster? </a:t>
            </a:r>
          </a:p>
          <a:p>
            <a:pPr lvl="2" algn="just"/>
            <a:r>
              <a:rPr lang="en-US" sz="1600" dirty="0"/>
              <a:t>Define “better.” How much more? These need to be </a:t>
            </a:r>
            <a:r>
              <a:rPr lang="en-US" sz="1600" b="1" dirty="0"/>
              <a:t>quantified</a:t>
            </a:r>
            <a:r>
              <a:rPr lang="en-US" sz="1600" dirty="0"/>
              <a:t>.</a:t>
            </a:r>
          </a:p>
          <a:p>
            <a:pPr lvl="1" algn="just"/>
            <a:r>
              <a:rPr lang="en-US" sz="1800" b="1" dirty="0"/>
              <a:t>Imprecise adjectives </a:t>
            </a:r>
            <a:r>
              <a:rPr lang="en-US" sz="1800" dirty="0"/>
              <a:t>—Words like fast, robust, user‐friendly, efficient, flexible, and glorious.</a:t>
            </a:r>
          </a:p>
          <a:p>
            <a:pPr lvl="1" algn="just"/>
            <a:r>
              <a:rPr lang="en-US" sz="1800" b="1" dirty="0"/>
              <a:t>Vague commands </a:t>
            </a:r>
            <a:r>
              <a:rPr lang="en-US" sz="1800" dirty="0"/>
              <a:t>—Words like minimize, maximize, improve, and optimize.</a:t>
            </a:r>
            <a:endParaRPr lang="fr-FR"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16134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Completeness and pertinence </a:t>
            </a:r>
          </a:p>
        </p:txBody>
      </p:sp>
      <p:pic>
        <p:nvPicPr>
          <p:cNvPr id="5" name="07 - Completeness and Pertinenc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2030569"/>
            <a:ext cx="7491233" cy="4210944"/>
          </a:xfrm>
        </p:spPr>
      </p:pic>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95638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 CATEGORIES</a:t>
            </a:r>
          </a:p>
        </p:txBody>
      </p:sp>
      <p:sp>
        <p:nvSpPr>
          <p:cNvPr id="3" name="Content Placeholder 2"/>
          <p:cNvSpPr>
            <a:spLocks noGrp="1"/>
          </p:cNvSpPr>
          <p:nvPr>
            <p:ph idx="1"/>
          </p:nvPr>
        </p:nvSpPr>
        <p:spPr/>
        <p:txBody>
          <a:bodyPr>
            <a:normAutofit/>
          </a:bodyPr>
          <a:lstStyle/>
          <a:p>
            <a:r>
              <a:rPr lang="fr-FR" sz="2800" dirty="0"/>
              <a:t>Audience‐</a:t>
            </a:r>
            <a:r>
              <a:rPr lang="fr-FR" sz="2800" dirty="0" err="1"/>
              <a:t>Oriented</a:t>
            </a:r>
            <a:r>
              <a:rPr lang="fr-FR" sz="2800" dirty="0"/>
              <a:t> </a:t>
            </a:r>
            <a:r>
              <a:rPr lang="fr-FR" sz="2800" dirty="0" err="1"/>
              <a:t>Requirements</a:t>
            </a:r>
            <a:endParaRPr lang="fr-FR" sz="2800" dirty="0"/>
          </a:p>
          <a:p>
            <a:r>
              <a:rPr lang="fr-FR" sz="2800" dirty="0"/>
              <a:t>FURPS</a:t>
            </a:r>
          </a:p>
          <a:p>
            <a:r>
              <a:rPr lang="fr-FR" sz="2800" dirty="0"/>
              <a:t>FURPS+</a:t>
            </a:r>
          </a:p>
          <a:p>
            <a:r>
              <a:rPr lang="fr-FR" sz="2800" dirty="0"/>
              <a:t>Common </a:t>
            </a:r>
            <a:r>
              <a:rPr lang="fr-FR" sz="2800" dirty="0" err="1"/>
              <a:t>Requirements</a:t>
            </a:r>
            <a:endParaRPr lang="fr-FR" sz="28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08933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A6B0-30E8-4C4D-9CCA-75622FFE13D2}"/>
              </a:ext>
            </a:extLst>
          </p:cNvPr>
          <p:cNvSpPr>
            <a:spLocks noGrp="1"/>
          </p:cNvSpPr>
          <p:nvPr>
            <p:ph type="title"/>
          </p:nvPr>
        </p:nvSpPr>
        <p:spPr>
          <a:xfrm>
            <a:off x="838200" y="0"/>
            <a:ext cx="10515600" cy="947581"/>
          </a:xfrm>
        </p:spPr>
        <p:txBody>
          <a:bodyPr/>
          <a:lstStyle/>
          <a:p>
            <a:r>
              <a:rPr lang="en-US" dirty="0"/>
              <a:t>From Spec… to Delivery?</a:t>
            </a:r>
          </a:p>
        </p:txBody>
      </p:sp>
      <p:pic>
        <p:nvPicPr>
          <p:cNvPr id="5" name="Picture 2" descr="http://usabilitygeek.com/wp-content/uploads/2013/05/Requirements-Gathering-User-Experience-UX-Project-Cartoon.jpg">
            <a:extLst>
              <a:ext uri="{FF2B5EF4-FFF2-40B4-BE49-F238E27FC236}">
                <a16:creationId xmlns:a16="http://schemas.microsoft.com/office/drawing/2014/main" id="{D32358B5-ED40-4664-BC07-3CE9F1FF046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33951" y="947581"/>
            <a:ext cx="7924098" cy="59104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4CF4258-3790-4932-A1E4-EE7F035F9E4B}"/>
              </a:ext>
            </a:extLst>
          </p:cNvPr>
          <p:cNvSpPr>
            <a:spLocks noGrp="1"/>
          </p:cNvSpPr>
          <p:nvPr>
            <p:ph type="sldNum" sz="quarter" idx="12"/>
          </p:nvPr>
        </p:nvSpPr>
        <p:spPr/>
        <p:txBody>
          <a:bodyPr/>
          <a:lstStyle/>
          <a:p>
            <a:fld id="{22C7D7A1-5072-46F1-B63A-E9B7A54E87A3}" type="slidenum">
              <a:rPr lang="en-US" smtClean="0"/>
              <a:t>2</a:t>
            </a:fld>
            <a:endParaRPr lang="en-US"/>
          </a:p>
        </p:txBody>
      </p:sp>
    </p:spTree>
    <p:extLst>
      <p:ext uri="{BB962C8B-B14F-4D97-AF65-F5344CB8AC3E}">
        <p14:creationId xmlns:p14="http://schemas.microsoft.com/office/powerpoint/2010/main" val="2109131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Audience‐</a:t>
            </a:r>
            <a:r>
              <a:rPr lang="fr-FR" dirty="0" err="1"/>
              <a:t>Oriented</a:t>
            </a:r>
            <a:r>
              <a:rPr lang="fr-FR" dirty="0"/>
              <a:t> </a:t>
            </a:r>
            <a:r>
              <a:rPr lang="fr-FR" dirty="0" err="1"/>
              <a:t>Requirements</a:t>
            </a:r>
            <a:endParaRPr lang="fr-FR" dirty="0"/>
          </a:p>
        </p:txBody>
      </p:sp>
      <p:sp>
        <p:nvSpPr>
          <p:cNvPr id="3" name="Content Placeholder 2"/>
          <p:cNvSpPr>
            <a:spLocks noGrp="1"/>
          </p:cNvSpPr>
          <p:nvPr>
            <p:ph idx="1"/>
          </p:nvPr>
        </p:nvSpPr>
        <p:spPr>
          <a:xfrm>
            <a:off x="2589212" y="2133599"/>
            <a:ext cx="9003020" cy="4070555"/>
          </a:xfrm>
        </p:spPr>
        <p:txBody>
          <a:bodyPr>
            <a:normAutofit/>
          </a:bodyPr>
          <a:lstStyle/>
          <a:p>
            <a:pPr algn="just"/>
            <a:r>
              <a:rPr lang="en-US" sz="2000" b="1" i="1" dirty="0"/>
              <a:t>Business requirements </a:t>
            </a:r>
            <a:r>
              <a:rPr lang="en-US" sz="2000" dirty="0"/>
              <a:t>lay out the project’s </a:t>
            </a:r>
            <a:r>
              <a:rPr lang="en-US" sz="2000" b="1" dirty="0"/>
              <a:t>high‐level goals</a:t>
            </a:r>
            <a:r>
              <a:rPr lang="en-US" sz="2000" dirty="0"/>
              <a:t>. They explain what the customer </a:t>
            </a:r>
            <a:r>
              <a:rPr lang="en-US" sz="2000" b="1" dirty="0"/>
              <a:t>hopes</a:t>
            </a:r>
            <a:r>
              <a:rPr lang="en-US" sz="2000" dirty="0"/>
              <a:t> to achieve with the project.</a:t>
            </a:r>
          </a:p>
          <a:p>
            <a:pPr lvl="1" algn="just"/>
            <a:r>
              <a:rPr lang="en-US" sz="1800" dirty="0"/>
              <a:t>The business case is a more marketing‐style document that attempts to justify the project.</a:t>
            </a:r>
          </a:p>
          <a:p>
            <a:pPr algn="just"/>
            <a:r>
              <a:rPr lang="fr-FR" sz="2000" b="1" i="1" dirty="0"/>
              <a:t>User </a:t>
            </a:r>
            <a:r>
              <a:rPr lang="fr-FR" sz="2000" b="1" i="1" dirty="0" err="1"/>
              <a:t>Requirements</a:t>
            </a:r>
            <a:r>
              <a:rPr lang="fr-FR" sz="2000" dirty="0"/>
              <a:t> : </a:t>
            </a:r>
            <a:r>
              <a:rPr lang="fr-FR" sz="2000" dirty="0" err="1"/>
              <a:t>They</a:t>
            </a:r>
            <a:r>
              <a:rPr lang="fr-FR" sz="2000" dirty="0"/>
              <a:t> </a:t>
            </a:r>
            <a:r>
              <a:rPr lang="fr-FR" sz="2000" dirty="0" err="1"/>
              <a:t>often</a:t>
            </a:r>
            <a:r>
              <a:rPr lang="fr-FR" sz="2000" dirty="0"/>
              <a:t> </a:t>
            </a:r>
            <a:r>
              <a:rPr lang="en-US" sz="2000" dirty="0"/>
              <a:t>include </a:t>
            </a:r>
            <a:r>
              <a:rPr lang="en-US" sz="2000" b="1" dirty="0"/>
              <a:t>things</a:t>
            </a:r>
            <a:r>
              <a:rPr lang="en-US" sz="2000" dirty="0"/>
              <a:t> like sketches of forms, scripts that show </a:t>
            </a:r>
            <a:r>
              <a:rPr lang="en-US" sz="2000" b="1" dirty="0"/>
              <a:t>the steps users will perform </a:t>
            </a:r>
            <a:r>
              <a:rPr lang="en-US" sz="2000" dirty="0"/>
              <a:t>to accomplish specific tasks, use cases, and prototypes.</a:t>
            </a:r>
          </a:p>
          <a:p>
            <a:pPr lvl="1" algn="just"/>
            <a:r>
              <a:rPr lang="en-US" sz="1800" dirty="0"/>
              <a:t>Often they specify </a:t>
            </a:r>
            <a:r>
              <a:rPr lang="en-US" sz="1800" b="1" i="1" dirty="0"/>
              <a:t>what</a:t>
            </a:r>
            <a:r>
              <a:rPr lang="en-US" sz="1800" i="1" dirty="0"/>
              <a:t>  </a:t>
            </a:r>
            <a:r>
              <a:rPr lang="en-US" sz="1800" dirty="0"/>
              <a:t>the user needs to accomplish but </a:t>
            </a:r>
            <a:r>
              <a:rPr lang="en-US" sz="1800" b="1" dirty="0"/>
              <a:t>not</a:t>
            </a:r>
            <a:r>
              <a:rPr lang="en-US" sz="1800" dirty="0"/>
              <a:t> necessarily </a:t>
            </a:r>
            <a:r>
              <a:rPr lang="en-US" sz="1800" b="1" i="1" dirty="0"/>
              <a:t>how</a:t>
            </a:r>
            <a:r>
              <a:rPr lang="en-US" sz="1800" i="1" dirty="0"/>
              <a:t> </a:t>
            </a:r>
            <a:r>
              <a:rPr lang="en-US" sz="1800" dirty="0"/>
              <a:t>the application must accomplish it.</a:t>
            </a:r>
            <a:endParaRPr lang="en-US" sz="1800" b="1" i="1" dirty="0"/>
          </a:p>
          <a:p>
            <a:pPr lvl="1"/>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245989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Audience‐</a:t>
            </a:r>
            <a:r>
              <a:rPr lang="fr-FR" dirty="0" err="1"/>
              <a:t>Oriented</a:t>
            </a:r>
            <a:r>
              <a:rPr lang="fr-FR" dirty="0"/>
              <a:t> </a:t>
            </a:r>
            <a:r>
              <a:rPr lang="fr-FR" dirty="0" err="1"/>
              <a:t>Requirements</a:t>
            </a:r>
            <a:endParaRPr lang="fr-FR" dirty="0"/>
          </a:p>
        </p:txBody>
      </p:sp>
      <p:sp>
        <p:nvSpPr>
          <p:cNvPr id="3" name="Content Placeholder 2"/>
          <p:cNvSpPr>
            <a:spLocks noGrp="1"/>
          </p:cNvSpPr>
          <p:nvPr>
            <p:ph idx="1"/>
          </p:nvPr>
        </p:nvSpPr>
        <p:spPr/>
        <p:txBody>
          <a:bodyPr>
            <a:normAutofit/>
          </a:bodyPr>
          <a:lstStyle/>
          <a:p>
            <a:pPr algn="just"/>
            <a:r>
              <a:rPr lang="fr-FR" sz="2000" b="1" i="1" dirty="0" err="1"/>
              <a:t>Functional</a:t>
            </a:r>
            <a:r>
              <a:rPr lang="fr-FR" sz="2000" b="1" i="1" dirty="0"/>
              <a:t> </a:t>
            </a:r>
            <a:r>
              <a:rPr lang="fr-FR" sz="2000" b="1" i="1" dirty="0" err="1"/>
              <a:t>Requirements</a:t>
            </a:r>
            <a:r>
              <a:rPr lang="fr-FR" sz="2000" dirty="0"/>
              <a:t>: </a:t>
            </a:r>
            <a:r>
              <a:rPr lang="en-US" sz="2000" dirty="0"/>
              <a:t>detailed statements of the project’s </a:t>
            </a:r>
            <a:r>
              <a:rPr lang="en-US" sz="2000" b="1" dirty="0"/>
              <a:t>desired capabilities</a:t>
            </a:r>
            <a:r>
              <a:rPr lang="en-US" sz="2000" dirty="0"/>
              <a:t>.</a:t>
            </a:r>
          </a:p>
          <a:p>
            <a:pPr lvl="1" algn="just"/>
            <a:r>
              <a:rPr lang="en-US" sz="1800" b="1" dirty="0"/>
              <a:t>similar to the user requirements </a:t>
            </a:r>
            <a:r>
              <a:rPr lang="en-US" sz="1800" dirty="0"/>
              <a:t>but they may also include things that the </a:t>
            </a:r>
            <a:r>
              <a:rPr lang="en-US" sz="1800" b="1" dirty="0"/>
              <a:t>users won’t see directly</a:t>
            </a:r>
            <a:r>
              <a:rPr lang="en-US" sz="1800" dirty="0"/>
              <a:t> (reports, interfaces </a:t>
            </a:r>
            <a:r>
              <a:rPr lang="fr-FR" sz="1800" dirty="0"/>
              <a:t>to </a:t>
            </a:r>
            <a:r>
              <a:rPr lang="fr-FR" sz="1800" dirty="0" err="1"/>
              <a:t>other</a:t>
            </a:r>
            <a:r>
              <a:rPr lang="fr-FR" sz="1800" dirty="0"/>
              <a:t> applications).</a:t>
            </a:r>
            <a:endParaRPr lang="en-US" sz="4400" dirty="0"/>
          </a:p>
          <a:p>
            <a:pPr lvl="1" algn="just"/>
            <a:r>
              <a:rPr lang="en-US" sz="2000" b="1" dirty="0">
                <a:solidFill>
                  <a:srgbClr val="FF0000"/>
                </a:solidFill>
              </a:rPr>
              <a:t>These are things the application should do</a:t>
            </a:r>
            <a:r>
              <a:rPr lang="en-US" sz="2000" dirty="0"/>
              <a:t>.</a:t>
            </a:r>
          </a:p>
          <a:p>
            <a:pPr lvl="1" algn="just"/>
            <a:r>
              <a:rPr lang="en-US" sz="1800" dirty="0"/>
              <a:t>They </a:t>
            </a:r>
            <a:r>
              <a:rPr lang="en-US" sz="1800" b="1" dirty="0"/>
              <a:t>not only </a:t>
            </a:r>
            <a:r>
              <a:rPr lang="en-US" sz="1800" dirty="0"/>
              <a:t>describe a task that will be </a:t>
            </a:r>
            <a:r>
              <a:rPr lang="en-US" sz="1800" b="1" dirty="0"/>
              <a:t>performed by the user</a:t>
            </a:r>
            <a:r>
              <a:rPr lang="en-US" sz="1800" dirty="0"/>
              <a:t>, but they also describe something that the </a:t>
            </a:r>
            <a:r>
              <a:rPr lang="en-US" sz="1800" b="1" dirty="0"/>
              <a:t>application will do</a:t>
            </a:r>
            <a:r>
              <a:rPr lang="en-US" sz="1800" dirty="0"/>
              <a:t>.</a:t>
            </a:r>
            <a:endParaRPr lang="fr-FR" sz="4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932210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Audience‐</a:t>
            </a:r>
            <a:r>
              <a:rPr lang="fr-FR" dirty="0" err="1"/>
              <a:t>Oriented</a:t>
            </a:r>
            <a:r>
              <a:rPr lang="fr-FR" dirty="0"/>
              <a:t> </a:t>
            </a:r>
            <a:r>
              <a:rPr lang="fr-FR" dirty="0" err="1"/>
              <a:t>Requirements</a:t>
            </a:r>
            <a:endParaRPr lang="fr-FR" dirty="0"/>
          </a:p>
        </p:txBody>
      </p:sp>
      <p:sp>
        <p:nvSpPr>
          <p:cNvPr id="3" name="Content Placeholder 2"/>
          <p:cNvSpPr>
            <a:spLocks noGrp="1"/>
          </p:cNvSpPr>
          <p:nvPr>
            <p:ph idx="1"/>
          </p:nvPr>
        </p:nvSpPr>
        <p:spPr/>
        <p:txBody>
          <a:bodyPr/>
          <a:lstStyle/>
          <a:p>
            <a:pPr algn="just"/>
            <a:r>
              <a:rPr lang="fr-FR" b="1" i="1" dirty="0"/>
              <a:t>Non-</a:t>
            </a:r>
            <a:r>
              <a:rPr lang="fr-FR" b="1" i="1" dirty="0" err="1"/>
              <a:t>functional</a:t>
            </a:r>
            <a:r>
              <a:rPr lang="fr-FR" b="1" i="1" dirty="0"/>
              <a:t> </a:t>
            </a:r>
            <a:r>
              <a:rPr lang="fr-FR" b="1" i="1" dirty="0" err="1"/>
              <a:t>Requirements</a:t>
            </a:r>
            <a:r>
              <a:rPr lang="fr-FR" b="1" i="1" dirty="0"/>
              <a:t> </a:t>
            </a:r>
            <a:r>
              <a:rPr lang="fr-FR" dirty="0"/>
              <a:t>: </a:t>
            </a:r>
            <a:r>
              <a:rPr lang="en-US" dirty="0"/>
              <a:t>statements about the </a:t>
            </a:r>
            <a:r>
              <a:rPr lang="en-US" dirty="0">
                <a:solidFill>
                  <a:srgbClr val="FF0000"/>
                </a:solidFill>
              </a:rPr>
              <a:t>quality of the application’s behavior </a:t>
            </a:r>
            <a:r>
              <a:rPr lang="en-US" dirty="0"/>
              <a:t>or constraints on how it produces a desired result. </a:t>
            </a:r>
          </a:p>
          <a:p>
            <a:pPr lvl="1" algn="just"/>
            <a:r>
              <a:rPr lang="en-US" dirty="0"/>
              <a:t>performance, reliability, and security characteristics.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5" name="Picture 4"/>
          <p:cNvPicPr>
            <a:picLocks noChangeAspect="1"/>
          </p:cNvPicPr>
          <p:nvPr/>
        </p:nvPicPr>
        <p:blipFill>
          <a:blip r:embed="rId2"/>
          <a:stretch>
            <a:fillRect/>
          </a:stretch>
        </p:blipFill>
        <p:spPr>
          <a:xfrm>
            <a:off x="4393581" y="3369913"/>
            <a:ext cx="4762500" cy="2952014"/>
          </a:xfrm>
          <a:prstGeom prst="rect">
            <a:avLst/>
          </a:prstGeom>
        </p:spPr>
      </p:pic>
    </p:spTree>
    <p:extLst>
      <p:ext uri="{BB962C8B-B14F-4D97-AF65-F5344CB8AC3E}">
        <p14:creationId xmlns:p14="http://schemas.microsoft.com/office/powerpoint/2010/main" val="3871744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Audience‐</a:t>
            </a:r>
            <a:r>
              <a:rPr lang="fr-FR" dirty="0" err="1"/>
              <a:t>Oriented</a:t>
            </a:r>
            <a:r>
              <a:rPr lang="fr-FR" dirty="0"/>
              <a:t> </a:t>
            </a:r>
            <a:r>
              <a:rPr lang="fr-FR" dirty="0" err="1"/>
              <a:t>Requirements</a:t>
            </a:r>
            <a:endParaRPr lang="fr-FR" dirty="0"/>
          </a:p>
        </p:txBody>
      </p:sp>
      <p:sp>
        <p:nvSpPr>
          <p:cNvPr id="3" name="Content Placeholder 2"/>
          <p:cNvSpPr>
            <a:spLocks noGrp="1"/>
          </p:cNvSpPr>
          <p:nvPr>
            <p:ph idx="1"/>
          </p:nvPr>
        </p:nvSpPr>
        <p:spPr/>
        <p:txBody>
          <a:bodyPr/>
          <a:lstStyle/>
          <a:p>
            <a:r>
              <a:rPr lang="fr-FR" b="1" i="1" dirty="0" err="1"/>
              <a:t>Implementation</a:t>
            </a:r>
            <a:r>
              <a:rPr lang="fr-FR" b="1" i="1" dirty="0"/>
              <a:t> </a:t>
            </a:r>
            <a:r>
              <a:rPr lang="fr-FR" b="1" i="1" dirty="0" err="1"/>
              <a:t>Requirements</a:t>
            </a:r>
            <a:r>
              <a:rPr lang="fr-FR" b="1" i="1" dirty="0"/>
              <a:t> </a:t>
            </a:r>
            <a:r>
              <a:rPr lang="fr-FR" dirty="0"/>
              <a:t>: </a:t>
            </a:r>
            <a:r>
              <a:rPr lang="en-US" dirty="0"/>
              <a:t>temporary features that are needed to </a:t>
            </a:r>
            <a:r>
              <a:rPr lang="en-US" b="1" dirty="0"/>
              <a:t>transition</a:t>
            </a:r>
            <a:r>
              <a:rPr lang="en-US" dirty="0"/>
              <a:t> to using the new system but that will be later </a:t>
            </a:r>
            <a:r>
              <a:rPr lang="en-US" b="1" dirty="0"/>
              <a:t>discarded</a:t>
            </a:r>
            <a:r>
              <a:rPr lang="en-US" dirty="0"/>
              <a:t>.</a:t>
            </a:r>
          </a:p>
          <a:p>
            <a:r>
              <a:rPr lang="en-US" dirty="0"/>
              <a:t>Other implementation requirements include </a:t>
            </a:r>
          </a:p>
          <a:p>
            <a:pPr lvl="1"/>
            <a:r>
              <a:rPr lang="en-US" dirty="0"/>
              <a:t>hiring new staff, </a:t>
            </a:r>
          </a:p>
          <a:p>
            <a:pPr lvl="1"/>
            <a:r>
              <a:rPr lang="en-US" dirty="0"/>
              <a:t>buying new hardware, </a:t>
            </a:r>
          </a:p>
          <a:p>
            <a:pPr lvl="1"/>
            <a:r>
              <a:rPr lang="en-US" dirty="0"/>
              <a:t>preparing training materials, </a:t>
            </a:r>
          </a:p>
          <a:p>
            <a:pPr lvl="1"/>
            <a:r>
              <a:rPr lang="en-US" dirty="0"/>
              <a:t>and actually training the users to use the new system.</a:t>
            </a:r>
          </a:p>
          <a:p>
            <a:pPr lvl="1"/>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449245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Functional vs Non-Functional Requirements</a:t>
            </a:r>
          </a:p>
        </p:txBody>
      </p:sp>
      <p:pic>
        <p:nvPicPr>
          <p:cNvPr id="5" name="19 - Functional and Nonfunctional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801969"/>
            <a:ext cx="7620021" cy="4283337"/>
          </a:xfrm>
        </p:spPr>
      </p:pic>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5914594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User and System </a:t>
            </a:r>
            <a:r>
              <a:rPr lang="en-US" dirty="0" err="1"/>
              <a:t>Requiremenst</a:t>
            </a:r>
            <a:r>
              <a:rPr lang="en-US" dirty="0"/>
              <a:t> </a:t>
            </a:r>
          </a:p>
        </p:txBody>
      </p:sp>
      <p:pic>
        <p:nvPicPr>
          <p:cNvPr id="5" name="20 - User and System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92925" y="1595908"/>
            <a:ext cx="8122298" cy="4565675"/>
          </a:xfrm>
        </p:spPr>
      </p:pic>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2264871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FURPS</a:t>
            </a:r>
          </a:p>
        </p:txBody>
      </p:sp>
      <p:sp>
        <p:nvSpPr>
          <p:cNvPr id="3" name="Content Placeholder 2"/>
          <p:cNvSpPr>
            <a:spLocks noGrp="1"/>
          </p:cNvSpPr>
          <p:nvPr>
            <p:ph idx="1"/>
          </p:nvPr>
        </p:nvSpPr>
        <p:spPr>
          <a:xfrm>
            <a:off x="2589212" y="2133599"/>
            <a:ext cx="9288156" cy="4513007"/>
          </a:xfrm>
        </p:spPr>
        <p:txBody>
          <a:bodyPr>
            <a:normAutofit fontScale="85000" lnSpcReduction="20000"/>
          </a:bodyPr>
          <a:lstStyle/>
          <a:p>
            <a:pPr marL="0" indent="0">
              <a:buNone/>
            </a:pPr>
            <a:r>
              <a:rPr lang="en-US" b="1" dirty="0"/>
              <a:t>FURPS</a:t>
            </a:r>
            <a:r>
              <a:rPr lang="en-US" dirty="0"/>
              <a:t> is an acronym for this system’s requirement categories: </a:t>
            </a:r>
            <a:r>
              <a:rPr lang="en-US" b="1" dirty="0"/>
              <a:t>functionality, usability, reliability, </a:t>
            </a:r>
            <a:r>
              <a:rPr lang="fr-FR" b="1" dirty="0"/>
              <a:t>performance, and </a:t>
            </a:r>
            <a:r>
              <a:rPr lang="fr-FR" b="1" dirty="0" err="1"/>
              <a:t>supportability</a:t>
            </a:r>
            <a:r>
              <a:rPr lang="fr-FR" dirty="0"/>
              <a:t>.</a:t>
            </a:r>
          </a:p>
          <a:p>
            <a:r>
              <a:rPr lang="en-US" b="1" dirty="0"/>
              <a:t>Functionality </a:t>
            </a:r>
            <a:r>
              <a:rPr lang="en-US" dirty="0"/>
              <a:t>—What the application </a:t>
            </a:r>
            <a:r>
              <a:rPr lang="en-US" b="1" dirty="0"/>
              <a:t>should do</a:t>
            </a:r>
            <a:r>
              <a:rPr lang="en-US" dirty="0"/>
              <a:t>. </a:t>
            </a:r>
          </a:p>
          <a:p>
            <a:pPr lvl="1"/>
            <a:r>
              <a:rPr lang="en-US" dirty="0"/>
              <a:t>the system’s general features including what </a:t>
            </a:r>
            <a:r>
              <a:rPr lang="en-US" b="1" dirty="0"/>
              <a:t>it does</a:t>
            </a:r>
            <a:r>
              <a:rPr lang="en-US" dirty="0"/>
              <a:t>, </a:t>
            </a:r>
            <a:r>
              <a:rPr lang="en-US" b="1" dirty="0"/>
              <a:t>interfaces</a:t>
            </a:r>
            <a:r>
              <a:rPr lang="en-US" dirty="0"/>
              <a:t> with other systems, </a:t>
            </a:r>
            <a:r>
              <a:rPr lang="en-US" b="1" dirty="0"/>
              <a:t>security</a:t>
            </a:r>
            <a:r>
              <a:rPr lang="en-US" dirty="0"/>
              <a:t>, and so forth.</a:t>
            </a:r>
          </a:p>
          <a:p>
            <a:r>
              <a:rPr lang="en-US" b="1" dirty="0"/>
              <a:t>Usability </a:t>
            </a:r>
            <a:r>
              <a:rPr lang="en-US" dirty="0"/>
              <a:t>—What the program should </a:t>
            </a:r>
            <a:r>
              <a:rPr lang="en-US" b="1" dirty="0"/>
              <a:t>look like</a:t>
            </a:r>
            <a:r>
              <a:rPr lang="en-US" dirty="0"/>
              <a:t>. </a:t>
            </a:r>
          </a:p>
          <a:p>
            <a:pPr lvl="1"/>
            <a:r>
              <a:rPr lang="en-US" b="1" dirty="0"/>
              <a:t>user‐oriented features </a:t>
            </a:r>
            <a:r>
              <a:rPr lang="en-US" dirty="0"/>
              <a:t>such as the application’s general </a:t>
            </a:r>
            <a:r>
              <a:rPr lang="en-US" b="1" dirty="0"/>
              <a:t>appearance</a:t>
            </a:r>
            <a:r>
              <a:rPr lang="en-US" dirty="0"/>
              <a:t>, </a:t>
            </a:r>
            <a:r>
              <a:rPr lang="en-US" b="1" dirty="0"/>
              <a:t>ease of use</a:t>
            </a:r>
            <a:r>
              <a:rPr lang="en-US" dirty="0"/>
              <a:t>, </a:t>
            </a:r>
            <a:r>
              <a:rPr lang="en-US" b="1" dirty="0"/>
              <a:t>navigation methods</a:t>
            </a:r>
            <a:r>
              <a:rPr lang="en-US" dirty="0"/>
              <a:t>, and </a:t>
            </a:r>
            <a:r>
              <a:rPr lang="fr-FR" b="1" dirty="0" err="1"/>
              <a:t>responsiveness</a:t>
            </a:r>
            <a:r>
              <a:rPr lang="fr-FR" dirty="0"/>
              <a:t>.</a:t>
            </a:r>
          </a:p>
          <a:p>
            <a:r>
              <a:rPr lang="en-US" b="1" dirty="0"/>
              <a:t>Reliability </a:t>
            </a:r>
            <a:r>
              <a:rPr lang="en-US" dirty="0"/>
              <a:t>—How </a:t>
            </a:r>
            <a:r>
              <a:rPr lang="en-US" b="1" dirty="0"/>
              <a:t>reliable</a:t>
            </a:r>
            <a:r>
              <a:rPr lang="en-US" dirty="0"/>
              <a:t> the system should be. </a:t>
            </a:r>
          </a:p>
          <a:p>
            <a:pPr lvl="1"/>
            <a:r>
              <a:rPr lang="en-US" dirty="0"/>
              <a:t>when the system should</a:t>
            </a:r>
            <a:r>
              <a:rPr lang="en-US" b="1" dirty="0"/>
              <a:t> be available </a:t>
            </a:r>
            <a:r>
              <a:rPr lang="en-US" dirty="0"/>
              <a:t>(12 hours per day from 7:00 </a:t>
            </a:r>
            <a:r>
              <a:rPr lang="en-US" dirty="0" err="1"/>
              <a:t>a.m</a:t>
            </a:r>
            <a:r>
              <a:rPr lang="en-US" dirty="0"/>
              <a:t> to 8:00 p.m.), how often it </a:t>
            </a:r>
            <a:r>
              <a:rPr lang="en-US" b="1" dirty="0"/>
              <a:t>can fail </a:t>
            </a:r>
            <a:r>
              <a:rPr lang="en-US" dirty="0"/>
              <a:t>(3 times per year for no more than 1 hour each time).</a:t>
            </a:r>
          </a:p>
          <a:p>
            <a:r>
              <a:rPr lang="en-US" b="1" dirty="0"/>
              <a:t>Performance </a:t>
            </a:r>
            <a:r>
              <a:rPr lang="en-US" dirty="0"/>
              <a:t>—How </a:t>
            </a:r>
            <a:r>
              <a:rPr lang="en-US" b="1" dirty="0"/>
              <a:t>efficient</a:t>
            </a:r>
            <a:r>
              <a:rPr lang="en-US" dirty="0"/>
              <a:t> the system should be. </a:t>
            </a:r>
          </a:p>
          <a:p>
            <a:pPr lvl="1"/>
            <a:r>
              <a:rPr lang="en-US" dirty="0"/>
              <a:t>the application’s </a:t>
            </a:r>
            <a:r>
              <a:rPr lang="en-US" b="1" dirty="0"/>
              <a:t>speed</a:t>
            </a:r>
            <a:r>
              <a:rPr lang="en-US" dirty="0"/>
              <a:t>, </a:t>
            </a:r>
            <a:r>
              <a:rPr lang="en-US" b="1" dirty="0"/>
              <a:t>memory usage</a:t>
            </a:r>
            <a:r>
              <a:rPr lang="en-US" dirty="0"/>
              <a:t>, </a:t>
            </a:r>
            <a:r>
              <a:rPr lang="en-US" b="1" dirty="0"/>
              <a:t>disk usage</a:t>
            </a:r>
            <a:r>
              <a:rPr lang="en-US" dirty="0"/>
              <a:t>, and </a:t>
            </a:r>
            <a:r>
              <a:rPr lang="en-US" b="1" dirty="0"/>
              <a:t>database capacity</a:t>
            </a:r>
            <a:r>
              <a:rPr lang="en-US" dirty="0"/>
              <a:t>.</a:t>
            </a:r>
          </a:p>
          <a:p>
            <a:r>
              <a:rPr lang="en-US" b="1" dirty="0"/>
              <a:t>Supportability </a:t>
            </a:r>
            <a:r>
              <a:rPr lang="en-US" dirty="0"/>
              <a:t>—How easy it is to </a:t>
            </a:r>
            <a:r>
              <a:rPr lang="en-US" b="1" dirty="0"/>
              <a:t>support</a:t>
            </a:r>
            <a:r>
              <a:rPr lang="en-US" dirty="0"/>
              <a:t> the application. </a:t>
            </a:r>
          </a:p>
          <a:p>
            <a:pPr lvl="1"/>
            <a:r>
              <a:rPr lang="en-US" dirty="0"/>
              <a:t>how easy it will be to </a:t>
            </a:r>
            <a:r>
              <a:rPr lang="en-US" b="1" dirty="0"/>
              <a:t>maintain</a:t>
            </a:r>
            <a:r>
              <a:rPr lang="en-US" dirty="0"/>
              <a:t> the application, how easy it is to </a:t>
            </a:r>
            <a:r>
              <a:rPr lang="en-US" b="1" dirty="0"/>
              <a:t>test</a:t>
            </a:r>
            <a:r>
              <a:rPr lang="en-US" dirty="0"/>
              <a:t> the code, and how flexible the application is. (For example, the application might let users set parameters to determine how it behaves.)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767509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FURPS+</a:t>
            </a:r>
          </a:p>
        </p:txBody>
      </p:sp>
      <p:sp>
        <p:nvSpPr>
          <p:cNvPr id="3" name="Content Placeholder 2"/>
          <p:cNvSpPr>
            <a:spLocks noGrp="1"/>
          </p:cNvSpPr>
          <p:nvPr>
            <p:ph idx="1"/>
          </p:nvPr>
        </p:nvSpPr>
        <p:spPr/>
        <p:txBody>
          <a:bodyPr>
            <a:normAutofit/>
          </a:bodyPr>
          <a:lstStyle/>
          <a:p>
            <a:pPr marL="0" indent="0" algn="just">
              <a:buNone/>
            </a:pPr>
            <a:r>
              <a:rPr lang="en-US" dirty="0"/>
              <a:t>FURPS was extended into FURPS+ to add a few requirements categories.</a:t>
            </a:r>
          </a:p>
          <a:p>
            <a:pPr algn="just"/>
            <a:r>
              <a:rPr lang="en-US" b="1" dirty="0"/>
              <a:t>Design constraints </a:t>
            </a:r>
            <a:r>
              <a:rPr lang="en-US" dirty="0"/>
              <a:t>—constraints on the design that are driven by other factors such as the </a:t>
            </a:r>
            <a:r>
              <a:rPr lang="en-US" b="1" dirty="0"/>
              <a:t>hardware platform</a:t>
            </a:r>
            <a:r>
              <a:rPr lang="en-US" dirty="0"/>
              <a:t>, </a:t>
            </a:r>
            <a:r>
              <a:rPr lang="en-US" b="1" dirty="0"/>
              <a:t>software platform</a:t>
            </a:r>
            <a:r>
              <a:rPr lang="en-US" dirty="0"/>
              <a:t>, </a:t>
            </a:r>
            <a:r>
              <a:rPr lang="en-US" b="1" dirty="0"/>
              <a:t>network characteristics</a:t>
            </a:r>
            <a:r>
              <a:rPr lang="en-US" dirty="0"/>
              <a:t>, or </a:t>
            </a:r>
            <a:r>
              <a:rPr lang="en-US" b="1" dirty="0"/>
              <a:t>database</a:t>
            </a:r>
            <a:r>
              <a:rPr lang="en-US" dirty="0"/>
              <a:t>. </a:t>
            </a:r>
          </a:p>
          <a:p>
            <a:pPr algn="just"/>
            <a:r>
              <a:rPr lang="en-US" b="1" dirty="0"/>
              <a:t>Implementation requirements </a:t>
            </a:r>
            <a:r>
              <a:rPr lang="en-US" dirty="0"/>
              <a:t>—constraints on the way the software is built. </a:t>
            </a:r>
          </a:p>
          <a:p>
            <a:pPr algn="just"/>
            <a:r>
              <a:rPr lang="en-US" b="1" dirty="0"/>
              <a:t>Interface requirements </a:t>
            </a:r>
            <a:r>
              <a:rPr lang="en-US" dirty="0"/>
              <a:t>—constraints on the system’s interfaces with </a:t>
            </a:r>
            <a:r>
              <a:rPr lang="en-US" b="1" dirty="0"/>
              <a:t>other systems</a:t>
            </a:r>
            <a:r>
              <a:rPr lang="en-US" dirty="0"/>
              <a:t>. </a:t>
            </a:r>
          </a:p>
          <a:p>
            <a:pPr algn="just"/>
            <a:r>
              <a:rPr lang="en-US" b="1" dirty="0"/>
              <a:t>Physical requirements </a:t>
            </a:r>
            <a:r>
              <a:rPr lang="en-US" dirty="0"/>
              <a:t>—These are constraints on the hardware and physical devices that the system will use. </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832816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Common </a:t>
            </a:r>
            <a:r>
              <a:rPr lang="fr-FR" dirty="0" err="1"/>
              <a:t>Requirements</a:t>
            </a:r>
            <a:endParaRPr lang="fr-FR" dirty="0"/>
          </a:p>
        </p:txBody>
      </p:sp>
      <p:sp>
        <p:nvSpPr>
          <p:cNvPr id="3" name="Content Placeholder 2"/>
          <p:cNvSpPr>
            <a:spLocks noGrp="1"/>
          </p:cNvSpPr>
          <p:nvPr>
            <p:ph idx="1"/>
          </p:nvPr>
        </p:nvSpPr>
        <p:spPr>
          <a:xfrm>
            <a:off x="2589212" y="2133599"/>
            <a:ext cx="8915400" cy="3979333"/>
          </a:xfrm>
        </p:spPr>
        <p:txBody>
          <a:bodyPr>
            <a:normAutofit fontScale="70000" lnSpcReduction="20000"/>
          </a:bodyPr>
          <a:lstStyle/>
          <a:p>
            <a:r>
              <a:rPr lang="en-US" b="1" dirty="0"/>
              <a:t>Screens </a:t>
            </a:r>
            <a:r>
              <a:rPr lang="en-US" dirty="0"/>
              <a:t>—What screens are needed?</a:t>
            </a:r>
          </a:p>
          <a:p>
            <a:r>
              <a:rPr lang="en-US" b="1" dirty="0"/>
              <a:t>Menus </a:t>
            </a:r>
            <a:r>
              <a:rPr lang="en-US" dirty="0"/>
              <a:t>—What menus will the screens have?</a:t>
            </a:r>
          </a:p>
          <a:p>
            <a:r>
              <a:rPr lang="en-US" b="1" dirty="0"/>
              <a:t>Navigation </a:t>
            </a:r>
            <a:r>
              <a:rPr lang="en-US" dirty="0"/>
              <a:t>—How will the users navigate through different parts of the system? </a:t>
            </a:r>
          </a:p>
          <a:p>
            <a:pPr lvl="1"/>
            <a:r>
              <a:rPr lang="en-US" dirty="0"/>
              <a:t>buttons, use menus, or click forward and backward arrows? Or some combination of </a:t>
            </a:r>
            <a:r>
              <a:rPr lang="fr-FR" dirty="0" err="1"/>
              <a:t>those</a:t>
            </a:r>
            <a:r>
              <a:rPr lang="fr-FR" dirty="0"/>
              <a:t> </a:t>
            </a:r>
            <a:r>
              <a:rPr lang="fr-FR" dirty="0" err="1"/>
              <a:t>methods</a:t>
            </a:r>
            <a:r>
              <a:rPr lang="fr-FR" dirty="0"/>
              <a:t>? </a:t>
            </a:r>
          </a:p>
          <a:p>
            <a:r>
              <a:rPr lang="en-US" b="1" dirty="0"/>
              <a:t>Work flow </a:t>
            </a:r>
            <a:r>
              <a:rPr lang="en-US" dirty="0"/>
              <a:t>—How does data (work orders, purchase requests, invoices, and other data) move </a:t>
            </a:r>
            <a:r>
              <a:rPr lang="fr-FR" dirty="0" err="1"/>
              <a:t>through</a:t>
            </a:r>
            <a:r>
              <a:rPr lang="fr-FR" dirty="0"/>
              <a:t> the system?</a:t>
            </a:r>
          </a:p>
          <a:p>
            <a:r>
              <a:rPr lang="en-US" b="1" dirty="0"/>
              <a:t>Login </a:t>
            </a:r>
            <a:r>
              <a:rPr lang="en-US" dirty="0"/>
              <a:t>—How is login information stored and validated? </a:t>
            </a:r>
          </a:p>
          <a:p>
            <a:pPr lvl="1"/>
            <a:r>
              <a:rPr lang="en-US" dirty="0"/>
              <a:t>What are the password formats (such as, must require at least one letter and number) and rules (as in, passwords must be </a:t>
            </a:r>
            <a:r>
              <a:rPr lang="fr-FR" dirty="0" err="1"/>
              <a:t>changed</a:t>
            </a:r>
            <a:r>
              <a:rPr lang="fr-FR" dirty="0"/>
              <a:t> </a:t>
            </a:r>
            <a:r>
              <a:rPr lang="fr-FR" dirty="0" err="1"/>
              <a:t>monthly</a:t>
            </a:r>
            <a:r>
              <a:rPr lang="fr-FR" dirty="0"/>
              <a:t>)?</a:t>
            </a:r>
          </a:p>
          <a:p>
            <a:r>
              <a:rPr lang="en-US" b="1" dirty="0"/>
              <a:t>User types </a:t>
            </a:r>
            <a:r>
              <a:rPr lang="en-US" dirty="0"/>
              <a:t>—Are there different kinds of users such as order entry clerk, shipping clerk, supervisor, and admin? </a:t>
            </a:r>
          </a:p>
          <a:p>
            <a:r>
              <a:rPr lang="en-US" b="1" dirty="0"/>
              <a:t>Audit tracking and history </a:t>
            </a:r>
            <a:r>
              <a:rPr lang="en-US" dirty="0"/>
              <a:t>—Does the system need to keep track of who made changes to the data? </a:t>
            </a:r>
          </a:p>
          <a:p>
            <a:r>
              <a:rPr lang="en-US" b="1" dirty="0"/>
              <a:t>Archiving </a:t>
            </a:r>
            <a:r>
              <a:rPr lang="en-US" dirty="0"/>
              <a:t>—Does the system need to archive older data to free up space in the database? Does it need to copy data into a data warehouse for analysis?</a:t>
            </a:r>
          </a:p>
          <a:p>
            <a:r>
              <a:rPr lang="en-US" b="1" dirty="0"/>
              <a:t>Configuration </a:t>
            </a:r>
            <a:r>
              <a:rPr lang="en-US" dirty="0"/>
              <a:t>—Should the application provide configuration screens that let the system administrators change the way the program works?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867062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GATHERING REQUIREMENTS : </a:t>
            </a:r>
            <a:r>
              <a:rPr lang="en-US" b="1" dirty="0"/>
              <a:t>Listen to Customers (and Users)</a:t>
            </a:r>
            <a:br>
              <a:rPr lang="en-US" dirty="0"/>
            </a:br>
            <a:endParaRPr lang="fr-FR" dirty="0"/>
          </a:p>
        </p:txBody>
      </p:sp>
      <p:sp>
        <p:nvSpPr>
          <p:cNvPr id="3" name="Content Placeholder 2"/>
          <p:cNvSpPr>
            <a:spLocks noGrp="1"/>
          </p:cNvSpPr>
          <p:nvPr>
            <p:ph idx="1"/>
          </p:nvPr>
        </p:nvSpPr>
        <p:spPr>
          <a:xfrm>
            <a:off x="2589212" y="2133600"/>
            <a:ext cx="8915400" cy="4208206"/>
          </a:xfrm>
        </p:spPr>
        <p:txBody>
          <a:bodyPr>
            <a:normAutofit/>
          </a:bodyPr>
          <a:lstStyle/>
          <a:p>
            <a:pPr algn="just"/>
            <a:r>
              <a:rPr lang="en-US" dirty="0"/>
              <a:t>Start by listening to the customers. </a:t>
            </a:r>
          </a:p>
          <a:p>
            <a:pPr algn="just"/>
            <a:r>
              <a:rPr lang="en-US" dirty="0"/>
              <a:t>Learn as much as you can about </a:t>
            </a:r>
            <a:r>
              <a:rPr lang="en-US" b="1" dirty="0"/>
              <a:t>the problem they are trying to address </a:t>
            </a:r>
            <a:r>
              <a:rPr lang="en-US" dirty="0"/>
              <a:t>and </a:t>
            </a:r>
            <a:r>
              <a:rPr lang="en-US" b="1" dirty="0"/>
              <a:t>any ideas</a:t>
            </a:r>
            <a:r>
              <a:rPr lang="en-US" dirty="0"/>
              <a:t> they may have about how the application might solve that problem.</a:t>
            </a:r>
          </a:p>
          <a:p>
            <a:pPr algn="just"/>
            <a:r>
              <a:rPr lang="en-US" dirty="0"/>
              <a:t>Focus as much as possible </a:t>
            </a:r>
            <a:r>
              <a:rPr lang="en-US" dirty="0">
                <a:solidFill>
                  <a:srgbClr val="FF0000"/>
                </a:solidFill>
              </a:rPr>
              <a:t>on the problem</a:t>
            </a:r>
            <a:r>
              <a:rPr lang="en-US" dirty="0"/>
              <a:t>, not on the customers’ suggested solutions, so you can keep the </a:t>
            </a:r>
            <a:r>
              <a:rPr lang="en-US" b="1" dirty="0"/>
              <a:t>requirements flexible</a:t>
            </a:r>
            <a:r>
              <a:rPr lang="en-US" dirty="0"/>
              <a:t>.</a:t>
            </a:r>
          </a:p>
          <a:p>
            <a:pPr algn="just"/>
            <a:r>
              <a:rPr lang="en-US" dirty="0"/>
              <a:t>If the customers insist on a particular feature that you think is unimportant, ask them </a:t>
            </a:r>
            <a:r>
              <a:rPr lang="en-US" b="1" dirty="0"/>
              <a:t>why they want it</a:t>
            </a:r>
            <a:r>
              <a:rPr lang="en-US" dirty="0"/>
              <a:t>.</a:t>
            </a:r>
          </a:p>
          <a:p>
            <a:pPr algn="just"/>
            <a:r>
              <a:rPr lang="en-US" dirty="0"/>
              <a:t>Take lots of</a:t>
            </a:r>
            <a:r>
              <a:rPr lang="en-US" b="1" dirty="0"/>
              <a:t> notes </a:t>
            </a:r>
            <a:r>
              <a:rPr lang="en-US" dirty="0"/>
              <a:t>while you’re listening to the customers.</a:t>
            </a:r>
            <a:endParaRPr lang="fr-FR"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665058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Requirements Engineering </a:t>
            </a:r>
          </a:p>
        </p:txBody>
      </p:sp>
      <p:pic>
        <p:nvPicPr>
          <p:cNvPr id="5" name="03 - Requirements Engineer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905000"/>
            <a:ext cx="7684416" cy="4319534"/>
          </a:xfrm>
        </p:spPr>
      </p:pic>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753273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GATHERING REQUIREMENTS : </a:t>
            </a:r>
            <a:r>
              <a:rPr lang="en-US" b="1" dirty="0"/>
              <a:t>Use the Five </a:t>
            </a:r>
            <a:r>
              <a:rPr lang="en-US" b="1" dirty="0" err="1"/>
              <a:t>Ws</a:t>
            </a:r>
            <a:r>
              <a:rPr lang="en-US" b="1" dirty="0"/>
              <a:t> (and One H)</a:t>
            </a:r>
            <a:endParaRPr lang="fr-FR" b="1" dirty="0"/>
          </a:p>
        </p:txBody>
      </p:sp>
      <p:sp>
        <p:nvSpPr>
          <p:cNvPr id="3" name="Content Placeholder 2"/>
          <p:cNvSpPr>
            <a:spLocks noGrp="1"/>
          </p:cNvSpPr>
          <p:nvPr>
            <p:ph idx="1"/>
          </p:nvPr>
        </p:nvSpPr>
        <p:spPr>
          <a:xfrm>
            <a:off x="2589212" y="2133600"/>
            <a:ext cx="8993188" cy="4050890"/>
          </a:xfrm>
        </p:spPr>
        <p:txBody>
          <a:bodyPr>
            <a:normAutofit/>
          </a:bodyPr>
          <a:lstStyle/>
          <a:p>
            <a:pPr algn="just"/>
            <a:r>
              <a:rPr lang="fr-FR" b="1" dirty="0" err="1"/>
              <a:t>Who</a:t>
            </a:r>
            <a:r>
              <a:rPr lang="fr-FR" dirty="0"/>
              <a:t> : </a:t>
            </a:r>
            <a:r>
              <a:rPr lang="en-US" dirty="0"/>
              <a:t>Ask who will be </a:t>
            </a:r>
            <a:r>
              <a:rPr lang="en-US" b="1" dirty="0"/>
              <a:t>using</a:t>
            </a:r>
            <a:r>
              <a:rPr lang="en-US" dirty="0"/>
              <a:t> the software and get to know as much as you can about those people. </a:t>
            </a:r>
          </a:p>
          <a:p>
            <a:pPr lvl="1" algn="just"/>
            <a:r>
              <a:rPr lang="en-US" dirty="0"/>
              <a:t>users and customers are the same ?</a:t>
            </a:r>
          </a:p>
          <a:p>
            <a:pPr algn="just"/>
            <a:r>
              <a:rPr lang="en-US" b="1" dirty="0"/>
              <a:t>What</a:t>
            </a:r>
            <a:r>
              <a:rPr lang="en-US" dirty="0"/>
              <a:t> : Figure out what the customers need the </a:t>
            </a:r>
            <a:r>
              <a:rPr lang="en-US" b="1" dirty="0"/>
              <a:t>application to do</a:t>
            </a:r>
            <a:r>
              <a:rPr lang="en-US" dirty="0"/>
              <a:t>. </a:t>
            </a:r>
          </a:p>
          <a:p>
            <a:pPr lvl="1" algn="just"/>
            <a:r>
              <a:rPr lang="en-US" dirty="0"/>
              <a:t>Focus on the </a:t>
            </a:r>
            <a:r>
              <a:rPr lang="en-US" b="1" dirty="0"/>
              <a:t>goals</a:t>
            </a:r>
            <a:r>
              <a:rPr lang="en-US" dirty="0"/>
              <a:t> as much as possible  rather than the customers’ ideas about how the solution should work.</a:t>
            </a:r>
          </a:p>
          <a:p>
            <a:pPr algn="just"/>
            <a:r>
              <a:rPr lang="fr-FR" b="1" dirty="0" err="1"/>
              <a:t>When</a:t>
            </a:r>
            <a:r>
              <a:rPr lang="fr-FR" dirty="0"/>
              <a:t> : </a:t>
            </a:r>
            <a:r>
              <a:rPr lang="en-US" dirty="0"/>
              <a:t>Find out when the application is </a:t>
            </a:r>
            <a:r>
              <a:rPr lang="en-US" b="1" dirty="0"/>
              <a:t>needed</a:t>
            </a:r>
            <a:r>
              <a:rPr lang="en-US" dirty="0"/>
              <a:t>. </a:t>
            </a:r>
          </a:p>
          <a:p>
            <a:pPr lvl="1" algn="just"/>
            <a:r>
              <a:rPr lang="en-US" dirty="0"/>
              <a:t>If the application will be rolled out in phases, find out which features are needed when. </a:t>
            </a:r>
          </a:p>
          <a:p>
            <a:pPr algn="just"/>
            <a:r>
              <a:rPr lang="fr-FR" b="1" dirty="0" err="1"/>
              <a:t>Where</a:t>
            </a:r>
            <a:r>
              <a:rPr lang="fr-FR" dirty="0"/>
              <a:t>: </a:t>
            </a:r>
            <a:r>
              <a:rPr lang="en-US" dirty="0"/>
              <a:t>Find out where the application will be used. Will it be used on desktop computers in an </a:t>
            </a:r>
            <a:r>
              <a:rPr lang="en-US" dirty="0" err="1"/>
              <a:t>airconditioned</a:t>
            </a:r>
            <a:r>
              <a:rPr lang="en-US" dirty="0"/>
              <a:t> office? Or will it be used on phones in a noisy subway?</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413214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GATHERING REQUIREMENTS : </a:t>
            </a:r>
            <a:r>
              <a:rPr lang="en-US" b="1" dirty="0"/>
              <a:t>Use the Five </a:t>
            </a:r>
            <a:r>
              <a:rPr lang="en-US" b="1" dirty="0" err="1"/>
              <a:t>Ws</a:t>
            </a:r>
            <a:r>
              <a:rPr lang="en-US" b="1" dirty="0"/>
              <a:t> (and One H)</a:t>
            </a:r>
            <a:endParaRPr lang="fr-FR" b="1" dirty="0"/>
          </a:p>
        </p:txBody>
      </p:sp>
      <p:sp>
        <p:nvSpPr>
          <p:cNvPr id="3" name="Content Placeholder 2"/>
          <p:cNvSpPr>
            <a:spLocks noGrp="1"/>
          </p:cNvSpPr>
          <p:nvPr>
            <p:ph idx="1"/>
          </p:nvPr>
        </p:nvSpPr>
        <p:spPr/>
        <p:txBody>
          <a:bodyPr/>
          <a:lstStyle/>
          <a:p>
            <a:pPr algn="just"/>
            <a:r>
              <a:rPr lang="fr-FR" b="1" dirty="0" err="1"/>
              <a:t>Why</a:t>
            </a:r>
            <a:r>
              <a:rPr lang="fr-FR" dirty="0"/>
              <a:t> : </a:t>
            </a:r>
            <a:r>
              <a:rPr lang="en-US" dirty="0"/>
              <a:t>use the “why” question to help </a:t>
            </a:r>
            <a:r>
              <a:rPr lang="en-US" b="1" dirty="0"/>
              <a:t>clarify the customers’ needs </a:t>
            </a:r>
            <a:r>
              <a:rPr lang="en-US" dirty="0"/>
              <a:t>and see if it is real.</a:t>
            </a:r>
          </a:p>
          <a:p>
            <a:pPr lvl="1" algn="just"/>
            <a:r>
              <a:rPr lang="en-US" dirty="0"/>
              <a:t>Sometimes, customers don’t have a well-organized reason for building a new system. They just think it will help but don’t actually know why.</a:t>
            </a:r>
          </a:p>
          <a:p>
            <a:pPr algn="just"/>
            <a:r>
              <a:rPr lang="fr-FR" b="1" dirty="0"/>
              <a:t>How </a:t>
            </a:r>
            <a:r>
              <a:rPr lang="fr-FR" dirty="0"/>
              <a:t>: </a:t>
            </a:r>
            <a:r>
              <a:rPr lang="en-US" dirty="0"/>
              <a:t>you shouldn’t completely </a:t>
            </a:r>
            <a:r>
              <a:rPr lang="en-US" b="1" dirty="0"/>
              <a:t>ignore</a:t>
            </a:r>
            <a:r>
              <a:rPr lang="en-US" dirty="0"/>
              <a:t> the customers’ ideas.</a:t>
            </a:r>
            <a:endParaRPr lang="fr-FR" dirty="0"/>
          </a:p>
          <a:p>
            <a:pPr lvl="1" algn="just"/>
            <a:r>
              <a:rPr lang="en-US" dirty="0"/>
              <a:t>Sometimes, customers have good ideas, particularly if they relate to existing practices.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4083336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GATHERING REQUIREMENTS : </a:t>
            </a:r>
            <a:r>
              <a:rPr lang="fr-FR" b="1" dirty="0" err="1"/>
              <a:t>Study</a:t>
            </a:r>
            <a:r>
              <a:rPr lang="fr-FR" b="1" dirty="0"/>
              <a:t> </a:t>
            </a:r>
            <a:r>
              <a:rPr lang="fr-FR" b="1" dirty="0" err="1"/>
              <a:t>Users</a:t>
            </a:r>
            <a:endParaRPr lang="fr-FR" b="1" dirty="0"/>
          </a:p>
        </p:txBody>
      </p:sp>
      <p:sp>
        <p:nvSpPr>
          <p:cNvPr id="3" name="Content Placeholder 2"/>
          <p:cNvSpPr>
            <a:spLocks noGrp="1"/>
          </p:cNvSpPr>
          <p:nvPr>
            <p:ph idx="1"/>
          </p:nvPr>
        </p:nvSpPr>
        <p:spPr/>
        <p:txBody>
          <a:bodyPr/>
          <a:lstStyle/>
          <a:p>
            <a:r>
              <a:rPr lang="en-US" dirty="0"/>
              <a:t>Often customers (and users</a:t>
            </a:r>
            <a:r>
              <a:rPr lang="en-US" b="1" dirty="0"/>
              <a:t>) won’t tell</a:t>
            </a:r>
            <a:r>
              <a:rPr lang="en-US" dirty="0"/>
              <a:t> you everything they do or need to do.</a:t>
            </a:r>
          </a:p>
          <a:p>
            <a:pPr lvl="1"/>
            <a:r>
              <a:rPr lang="en-US" dirty="0"/>
              <a:t>they consider trivial but that may be important to the development team.</a:t>
            </a:r>
          </a:p>
          <a:p>
            <a:r>
              <a:rPr lang="en-US" dirty="0"/>
              <a:t>Pay attention to how </a:t>
            </a:r>
            <a:r>
              <a:rPr lang="en-US" b="1" dirty="0"/>
              <a:t>they do </a:t>
            </a:r>
            <a:r>
              <a:rPr lang="en-US" dirty="0"/>
              <a:t>things. </a:t>
            </a:r>
          </a:p>
          <a:p>
            <a:r>
              <a:rPr lang="en-US" dirty="0"/>
              <a:t>Look at the </a:t>
            </a:r>
            <a:r>
              <a:rPr lang="en-US" b="1" dirty="0"/>
              <a:t>forms</a:t>
            </a:r>
            <a:r>
              <a:rPr lang="en-US" dirty="0"/>
              <a:t> they fill out (paper or online). </a:t>
            </a:r>
          </a:p>
          <a:p>
            <a:r>
              <a:rPr lang="en-US" dirty="0"/>
              <a:t>Figure out where they spend most of their time. </a:t>
            </a:r>
          </a:p>
          <a:p>
            <a:r>
              <a:rPr lang="en-US" dirty="0"/>
              <a:t>Look for the tasks that go smoothly and </a:t>
            </a:r>
            <a:r>
              <a:rPr lang="fr-FR" dirty="0" err="1"/>
              <a:t>those</a:t>
            </a:r>
            <a:r>
              <a:rPr lang="fr-FR" dirty="0"/>
              <a:t> </a:t>
            </a:r>
            <a:r>
              <a:rPr lang="fr-FR" b="1" dirty="0" err="1"/>
              <a:t>that</a:t>
            </a:r>
            <a:r>
              <a:rPr lang="fr-FR" b="1" dirty="0"/>
              <a:t> </a:t>
            </a:r>
            <a:r>
              <a:rPr lang="fr-FR" b="1" dirty="0" err="1"/>
              <a:t>don’t</a:t>
            </a:r>
            <a:r>
              <a:rPr lang="fr-FR"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856678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Elicitation Problems</a:t>
            </a:r>
          </a:p>
        </p:txBody>
      </p:sp>
      <p:pic>
        <p:nvPicPr>
          <p:cNvPr id="5" name="24 - Elicitation Problem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69960"/>
            <a:ext cx="7877599" cy="4428126"/>
          </a:xfrm>
        </p:spPr>
      </p:pic>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7053326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Traditional Techniques</a:t>
            </a:r>
          </a:p>
        </p:txBody>
      </p:sp>
      <p:pic>
        <p:nvPicPr>
          <p:cNvPr id="5" name="25 - Traditional Techniqu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02535"/>
            <a:ext cx="7748810" cy="4355732"/>
          </a:xfrm>
        </p:spPr>
      </p:pic>
      <p:sp>
        <p:nvSpPr>
          <p:cNvPr id="4" name="Slide Number Placeholder 3"/>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7728887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Modeling Requirements</a:t>
            </a:r>
          </a:p>
        </p:txBody>
      </p:sp>
      <p:pic>
        <p:nvPicPr>
          <p:cNvPr id="5" name="27 - Modeling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92925" y="1708596"/>
            <a:ext cx="7529869" cy="4232661"/>
          </a:xfrm>
        </p:spPr>
      </p:pic>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5831447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REFINING REQUIREMENTS (</a:t>
            </a:r>
            <a:r>
              <a:rPr lang="fr-FR" b="1" dirty="0" err="1"/>
              <a:t>Analysis</a:t>
            </a:r>
            <a:r>
              <a:rPr lang="fr-FR" dirty="0"/>
              <a:t>)</a:t>
            </a:r>
          </a:p>
        </p:txBody>
      </p:sp>
      <p:sp>
        <p:nvSpPr>
          <p:cNvPr id="3" name="Content Placeholder 2"/>
          <p:cNvSpPr>
            <a:spLocks noGrp="1"/>
          </p:cNvSpPr>
          <p:nvPr>
            <p:ph idx="1"/>
          </p:nvPr>
        </p:nvSpPr>
        <p:spPr/>
        <p:txBody>
          <a:bodyPr>
            <a:normAutofit/>
          </a:bodyPr>
          <a:lstStyle/>
          <a:p>
            <a:pPr algn="just"/>
            <a:r>
              <a:rPr lang="en-US" sz="2400" dirty="0"/>
              <a:t>Develop ideas for solving the user’s problems. </a:t>
            </a:r>
          </a:p>
          <a:p>
            <a:pPr algn="just"/>
            <a:r>
              <a:rPr lang="en-US" sz="2400" dirty="0"/>
              <a:t>You need to distill the</a:t>
            </a:r>
            <a:r>
              <a:rPr lang="en-US" sz="2400" b="1" dirty="0"/>
              <a:t> goals </a:t>
            </a:r>
            <a:r>
              <a:rPr lang="en-US" sz="2400" dirty="0"/>
              <a:t>(what the customers need to do) into </a:t>
            </a:r>
            <a:r>
              <a:rPr lang="en-US" sz="2400" b="1" dirty="0"/>
              <a:t>approaches</a:t>
            </a:r>
            <a:r>
              <a:rPr lang="en-US" sz="2400" dirty="0"/>
              <a:t> (how the application will do it).</a:t>
            </a:r>
          </a:p>
          <a:p>
            <a:pPr algn="just"/>
            <a:r>
              <a:rPr lang="en-US" sz="2400" dirty="0"/>
              <a:t>Figure out how the users will select records to edit, what screens they will use, and how they will navigate between the screens. </a:t>
            </a:r>
          </a:p>
          <a:p>
            <a:pPr lvl="1" algn="just"/>
            <a:r>
              <a:rPr lang="en-US" sz="2000" dirty="0"/>
              <a:t>Those </a:t>
            </a:r>
            <a:r>
              <a:rPr lang="en-US" sz="2000" b="1" dirty="0">
                <a:solidFill>
                  <a:srgbClr val="FF0000"/>
                </a:solidFill>
              </a:rPr>
              <a:t>decisions</a:t>
            </a:r>
            <a:r>
              <a:rPr lang="en-US" sz="2000" dirty="0"/>
              <a:t> will lead to requirements describing the forms, navigation techniques, and other features that the application must provide to let the users do their jobs.</a:t>
            </a:r>
            <a:endParaRPr lang="fr-FR"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847270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Analyzing requirements</a:t>
            </a:r>
          </a:p>
        </p:txBody>
      </p:sp>
      <p:pic>
        <p:nvPicPr>
          <p:cNvPr id="5" name="28 - Analyzing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57081"/>
            <a:ext cx="7993509" cy="4493281"/>
          </a:xfrm>
        </p:spPr>
      </p:pic>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206823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RECORDING REQUIREMENTS</a:t>
            </a:r>
          </a:p>
        </p:txBody>
      </p:sp>
      <p:sp>
        <p:nvSpPr>
          <p:cNvPr id="3" name="Content Placeholder 2"/>
          <p:cNvSpPr>
            <a:spLocks noGrp="1"/>
          </p:cNvSpPr>
          <p:nvPr>
            <p:ph idx="1"/>
          </p:nvPr>
        </p:nvSpPr>
        <p:spPr>
          <a:xfrm>
            <a:off x="2589211" y="2133600"/>
            <a:ext cx="9101343" cy="4257368"/>
          </a:xfrm>
        </p:spPr>
        <p:txBody>
          <a:bodyPr>
            <a:normAutofit fontScale="85000" lnSpcReduction="20000"/>
          </a:bodyPr>
          <a:lstStyle/>
          <a:p>
            <a:pPr algn="just"/>
            <a:r>
              <a:rPr lang="en-US" dirty="0"/>
              <a:t>You can just write the requirements down as a </a:t>
            </a:r>
            <a:r>
              <a:rPr lang="en-US" b="1" dirty="0"/>
              <a:t>sequence of commandments</a:t>
            </a:r>
          </a:p>
          <a:p>
            <a:pPr algn="just"/>
            <a:r>
              <a:rPr lang="fr-FR" b="1" dirty="0"/>
              <a:t>User Stories</a:t>
            </a:r>
          </a:p>
          <a:p>
            <a:pPr lvl="1" algn="just"/>
            <a:r>
              <a:rPr lang="en-US" dirty="0"/>
              <a:t>A </a:t>
            </a:r>
            <a:r>
              <a:rPr lang="en-US" i="1" dirty="0"/>
              <a:t>user story </a:t>
            </a:r>
            <a:r>
              <a:rPr lang="en-US" dirty="0"/>
              <a:t>is exactly what you might think: a short story explaining how the system will let the </a:t>
            </a:r>
            <a:r>
              <a:rPr lang="fr-FR" dirty="0"/>
              <a:t>user do </a:t>
            </a:r>
            <a:r>
              <a:rPr lang="fr-FR" dirty="0" err="1"/>
              <a:t>something</a:t>
            </a:r>
            <a:r>
              <a:rPr lang="fr-FR" dirty="0"/>
              <a:t>.</a:t>
            </a:r>
          </a:p>
          <a:p>
            <a:pPr lvl="1" algn="just"/>
            <a:r>
              <a:rPr lang="en-US" dirty="0"/>
              <a:t>The scope of each story should also be limited so that no story should take too long to implement	 </a:t>
            </a:r>
          </a:p>
          <a:p>
            <a:pPr algn="just"/>
            <a:r>
              <a:rPr lang="fr-FR" b="1" dirty="0"/>
              <a:t>Use Cases</a:t>
            </a:r>
          </a:p>
          <a:p>
            <a:pPr lvl="1" algn="just"/>
            <a:r>
              <a:rPr lang="en-US" dirty="0"/>
              <a:t>A </a:t>
            </a:r>
            <a:r>
              <a:rPr lang="en-US" i="1" dirty="0"/>
              <a:t>use case </a:t>
            </a:r>
            <a:r>
              <a:rPr lang="en-US" dirty="0"/>
              <a:t>is a description of a series of interactions between actors. The actors can be users or parts </a:t>
            </a:r>
            <a:r>
              <a:rPr lang="fr-FR" dirty="0"/>
              <a:t>of the application.</a:t>
            </a:r>
          </a:p>
          <a:p>
            <a:pPr algn="just"/>
            <a:r>
              <a:rPr lang="fr-FR" b="1" dirty="0"/>
              <a:t>Prototypes</a:t>
            </a:r>
          </a:p>
          <a:p>
            <a:pPr lvl="1" algn="just"/>
            <a:r>
              <a:rPr lang="en-US" dirty="0"/>
              <a:t>mockup of some or all of the application. </a:t>
            </a:r>
            <a:endParaRPr lang="fr-FR" dirty="0"/>
          </a:p>
          <a:p>
            <a:pPr lvl="2" algn="just"/>
            <a:r>
              <a:rPr lang="fr-FR" i="1" dirty="0" err="1"/>
              <a:t>evolutionary</a:t>
            </a:r>
            <a:r>
              <a:rPr lang="fr-FR" i="1" dirty="0"/>
              <a:t> prototype</a:t>
            </a:r>
          </a:p>
          <a:p>
            <a:pPr lvl="2" algn="just"/>
            <a:r>
              <a:rPr lang="fr-FR" dirty="0" err="1"/>
              <a:t>throwaway</a:t>
            </a:r>
            <a:r>
              <a:rPr lang="fr-FR" dirty="0"/>
              <a:t> prototype</a:t>
            </a:r>
          </a:p>
          <a:p>
            <a:pPr algn="just"/>
            <a:r>
              <a:rPr lang="fr-FR" b="1" dirty="0" err="1"/>
              <a:t>Requirements</a:t>
            </a:r>
            <a:r>
              <a:rPr lang="fr-FR" b="1" dirty="0"/>
              <a:t> </a:t>
            </a:r>
            <a:r>
              <a:rPr lang="fr-FR" b="1" dirty="0" err="1"/>
              <a:t>Specification</a:t>
            </a:r>
            <a:r>
              <a:rPr lang="fr-FR" b="1" dirty="0"/>
              <a:t>: </a:t>
            </a:r>
            <a:r>
              <a:rPr lang="en-US" dirty="0"/>
              <a:t>How formally you need to write up the requirements depends on your project.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821986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SRS</a:t>
            </a:r>
          </a:p>
        </p:txBody>
      </p:sp>
      <p:pic>
        <p:nvPicPr>
          <p:cNvPr id="5" name="33 - S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79807"/>
            <a:ext cx="7413960" cy="4167507"/>
          </a:xfrm>
        </p:spPr>
      </p:pic>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7044851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Software Intensive System</a:t>
            </a:r>
          </a:p>
        </p:txBody>
      </p:sp>
      <p:pic>
        <p:nvPicPr>
          <p:cNvPr id="5" name="04 - Software Intensive System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724087"/>
            <a:ext cx="7632900" cy="4290576"/>
          </a:xfrm>
        </p:spPr>
      </p:pic>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5292888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VALIDATION AND VERIFICATION</a:t>
            </a:r>
            <a:br>
              <a:rPr lang="fr-FR" dirty="0"/>
            </a:br>
            <a:r>
              <a:rPr lang="fr-FR" b="1" dirty="0">
                <a:solidFill>
                  <a:srgbClr val="FF0000"/>
                </a:solidFill>
              </a:rPr>
              <a:t>DO NOT CONFLICT</a:t>
            </a:r>
          </a:p>
        </p:txBody>
      </p:sp>
      <p:sp>
        <p:nvSpPr>
          <p:cNvPr id="3" name="Content Placeholder 2"/>
          <p:cNvSpPr>
            <a:spLocks noGrp="1"/>
          </p:cNvSpPr>
          <p:nvPr>
            <p:ph idx="1"/>
          </p:nvPr>
        </p:nvSpPr>
        <p:spPr/>
        <p:txBody>
          <a:bodyPr/>
          <a:lstStyle/>
          <a:p>
            <a:pPr algn="just"/>
            <a:r>
              <a:rPr lang="en-US" b="1" i="1" dirty="0"/>
              <a:t>Requirement validation (during Analysis) </a:t>
            </a:r>
            <a:r>
              <a:rPr lang="en-US" dirty="0"/>
              <a:t>is the process of making sure that the requirements say the right things.</a:t>
            </a:r>
          </a:p>
          <a:p>
            <a:pPr algn="just"/>
            <a:r>
              <a:rPr lang="en-US" b="1" i="1" dirty="0"/>
              <a:t>Requirement verification </a:t>
            </a:r>
            <a:r>
              <a:rPr lang="en-US" dirty="0"/>
              <a:t>is the process of checking that the </a:t>
            </a:r>
            <a:r>
              <a:rPr lang="en-US" b="1" dirty="0"/>
              <a:t>finished application</a:t>
            </a:r>
            <a:r>
              <a:rPr lang="en-US" dirty="0"/>
              <a:t> actually satisfies the </a:t>
            </a:r>
            <a:r>
              <a:rPr lang="fr-FR" dirty="0" err="1"/>
              <a:t>requirements</a:t>
            </a:r>
            <a:r>
              <a:rPr lang="fr-FR"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5" name="Picture 4"/>
          <p:cNvPicPr>
            <a:picLocks noChangeAspect="1"/>
          </p:cNvPicPr>
          <p:nvPr/>
        </p:nvPicPr>
        <p:blipFill rotWithShape="1">
          <a:blip r:embed="rId2"/>
          <a:srcRect l="1857" t="3346" r="2652" b="7499"/>
          <a:stretch/>
        </p:blipFill>
        <p:spPr>
          <a:xfrm>
            <a:off x="3969691" y="3849684"/>
            <a:ext cx="6154442" cy="2061538"/>
          </a:xfrm>
          <a:prstGeom prst="rect">
            <a:avLst/>
          </a:prstGeom>
        </p:spPr>
      </p:pic>
    </p:spTree>
    <p:extLst>
      <p:ext uri="{BB962C8B-B14F-4D97-AF65-F5344CB8AC3E}">
        <p14:creationId xmlns:p14="http://schemas.microsoft.com/office/powerpoint/2010/main" val="4165768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CHANGING REQUIREMENTS</a:t>
            </a:r>
          </a:p>
        </p:txBody>
      </p:sp>
      <p:sp>
        <p:nvSpPr>
          <p:cNvPr id="3" name="Content Placeholder 2"/>
          <p:cNvSpPr>
            <a:spLocks noGrp="1"/>
          </p:cNvSpPr>
          <p:nvPr>
            <p:ph idx="1"/>
          </p:nvPr>
        </p:nvSpPr>
        <p:spPr/>
        <p:txBody>
          <a:bodyPr/>
          <a:lstStyle/>
          <a:p>
            <a:r>
              <a:rPr lang="en-US" dirty="0"/>
              <a:t>In many projects, requirements evolve over time.</a:t>
            </a:r>
          </a:p>
          <a:p>
            <a:r>
              <a:rPr lang="en-US" dirty="0"/>
              <a:t>Often changes are driven by the customers</a:t>
            </a:r>
          </a:p>
          <a:p>
            <a:r>
              <a:rPr lang="en-US" dirty="0"/>
              <a:t>Depending on the kind of project, you may accommodate some changes, as long as they don’t get out of hand.</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481715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SE Process Summarize</a:t>
            </a:r>
          </a:p>
        </p:txBody>
      </p:sp>
      <p:pic>
        <p:nvPicPr>
          <p:cNvPr id="5" name="32 - Requirements Engineering Proces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44202"/>
            <a:ext cx="7697295" cy="4326774"/>
          </a:xfrm>
        </p:spPr>
      </p:pic>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444230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Exercices</a:t>
            </a:r>
            <a:r>
              <a:rPr lang="en-US" dirty="0"/>
              <a:t> from </a:t>
            </a:r>
            <a:r>
              <a:rPr lang="en-US"/>
              <a:t>the EBook</a:t>
            </a:r>
            <a:endParaRPr lang="fr-FR" dirty="0"/>
          </a:p>
        </p:txBody>
      </p:sp>
      <p:sp>
        <p:nvSpPr>
          <p:cNvPr id="3" name="Content Placeholder 2"/>
          <p:cNvSpPr>
            <a:spLocks noGrp="1"/>
          </p:cNvSpPr>
          <p:nvPr>
            <p:ph idx="1"/>
          </p:nvPr>
        </p:nvSpPr>
        <p:spPr/>
        <p:txBody>
          <a:bodyPr/>
          <a:lstStyle/>
          <a:p>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51439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Software Quality</a:t>
            </a:r>
          </a:p>
        </p:txBody>
      </p:sp>
      <p:pic>
        <p:nvPicPr>
          <p:cNvPr id="5" name="05 - Software Qualit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4" y="1724695"/>
            <a:ext cx="7671537" cy="4312295"/>
          </a:xfrm>
        </p:spPr>
      </p:pic>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8060789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Requirements Engineering </a:t>
            </a:r>
          </a:p>
        </p:txBody>
      </p:sp>
      <p:pic>
        <p:nvPicPr>
          <p:cNvPr id="5" name="03 - General RE Defini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74254"/>
            <a:ext cx="7699027" cy="4327748"/>
          </a:xfrm>
        </p:spPr>
      </p:pic>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495896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fr-FR" dirty="0"/>
          </a:p>
        </p:txBody>
      </p:sp>
      <p:sp>
        <p:nvSpPr>
          <p:cNvPr id="3" name="Content Placeholder 2"/>
          <p:cNvSpPr>
            <a:spLocks noGrp="1"/>
          </p:cNvSpPr>
          <p:nvPr>
            <p:ph idx="1"/>
          </p:nvPr>
        </p:nvSpPr>
        <p:spPr/>
        <p:txBody>
          <a:bodyPr/>
          <a:lstStyle/>
          <a:p>
            <a:r>
              <a:rPr lang="en-US" dirty="0"/>
              <a:t>Requirement gathering is the </a:t>
            </a:r>
            <a:r>
              <a:rPr lang="en-US" b="1" dirty="0"/>
              <a:t>most important </a:t>
            </a:r>
            <a:r>
              <a:rPr lang="en-US" dirty="0"/>
              <a:t>part of a software project. </a:t>
            </a:r>
          </a:p>
          <a:p>
            <a:r>
              <a:rPr lang="en-US" dirty="0"/>
              <a:t>After all, if you get the requirements </a:t>
            </a:r>
            <a:r>
              <a:rPr lang="en-US" b="1" dirty="0"/>
              <a:t>wrong</a:t>
            </a:r>
            <a:r>
              <a:rPr lang="en-US" dirty="0"/>
              <a:t>, the resulting application </a:t>
            </a:r>
            <a:r>
              <a:rPr lang="en-US" b="1" dirty="0"/>
              <a:t>won’t solve</a:t>
            </a:r>
            <a:r>
              <a:rPr lang="en-US" dirty="0"/>
              <a:t> the </a:t>
            </a:r>
            <a:r>
              <a:rPr lang="fr-FR" dirty="0" err="1"/>
              <a:t>users</a:t>
            </a:r>
            <a:r>
              <a:rPr lang="fr-FR" dirty="0"/>
              <a:t>’ </a:t>
            </a:r>
            <a:r>
              <a:rPr lang="fr-FR" dirty="0" err="1"/>
              <a:t>problems</a:t>
            </a:r>
            <a:r>
              <a:rPr lang="fr-FR" dirty="0"/>
              <a:t>.</a:t>
            </a:r>
          </a:p>
          <a:p>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4739150" y="3336503"/>
            <a:ext cx="3765754" cy="3381559"/>
          </a:xfrm>
          <a:prstGeom prst="rect">
            <a:avLst/>
          </a:prstGeom>
        </p:spPr>
      </p:pic>
    </p:spTree>
    <p:extLst>
      <p:ext uri="{BB962C8B-B14F-4D97-AF65-F5344CB8AC3E}">
        <p14:creationId xmlns:p14="http://schemas.microsoft.com/office/powerpoint/2010/main" val="287756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Identifying Purposes </a:t>
            </a:r>
          </a:p>
        </p:txBody>
      </p:sp>
      <p:pic>
        <p:nvPicPr>
          <p:cNvPr id="5" name="06 - Identifying Purpo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66928"/>
            <a:ext cx="7763144" cy="4363789"/>
          </a:xfrm>
        </p:spPr>
      </p:pic>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4864523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a:t>
            </a:r>
            <a:r>
              <a:rPr lang="en-US"/>
              <a:t>RE Definition Breakdown</a:t>
            </a:r>
            <a:endParaRPr lang="en-US" dirty="0"/>
          </a:p>
        </p:txBody>
      </p:sp>
      <p:pic>
        <p:nvPicPr>
          <p:cNvPr id="5" name="15 - RE Definition Breakdow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905000"/>
            <a:ext cx="7658658" cy="4305056"/>
          </a:xfrm>
        </p:spPr>
      </p:pic>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537018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1115</TotalTime>
  <Words>2485</Words>
  <Application>Microsoft Office PowerPoint</Application>
  <PresentationFormat>Widescreen</PresentationFormat>
  <Paragraphs>232</Paragraphs>
  <Slides>43</Slides>
  <Notes>9</Notes>
  <HiddenSlides>2</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Century Gothic</vt:lpstr>
      <vt:lpstr>Wingdings 3</vt:lpstr>
      <vt:lpstr>Wisp</vt:lpstr>
      <vt:lpstr>Software Engineering Requirement Gathering</vt:lpstr>
      <vt:lpstr>From Spec… to Delivery?</vt:lpstr>
      <vt:lpstr>Video – Requirements Engineering </vt:lpstr>
      <vt:lpstr>Video – Software Intensive System</vt:lpstr>
      <vt:lpstr>Video – Software Quality</vt:lpstr>
      <vt:lpstr>Video – Requirements Engineering </vt:lpstr>
      <vt:lpstr>Introduction</vt:lpstr>
      <vt:lpstr>Video – Identifying Purposes </vt:lpstr>
      <vt:lpstr>Video – RE Definition Breakdown</vt:lpstr>
      <vt:lpstr>PowerPoint Presentation</vt:lpstr>
      <vt:lpstr>REQUIREMENTS DEFINED</vt:lpstr>
      <vt:lpstr>Video – Defining Requirements</vt:lpstr>
      <vt:lpstr>REQUIREMENTS PROPERTIES</vt:lpstr>
      <vt:lpstr>REQUIREMENTS PROPERTIES</vt:lpstr>
      <vt:lpstr>REQUIREMENTS PROPERTIES</vt:lpstr>
      <vt:lpstr>REQUIREMENTS PROPERTIES</vt:lpstr>
      <vt:lpstr>REQUIREMENTS PROPERTIES</vt:lpstr>
      <vt:lpstr>Video – Completeness and pertinence </vt:lpstr>
      <vt:lpstr>REQUIREMENT CATEGORIES</vt:lpstr>
      <vt:lpstr>Audience‐Oriented Requirements</vt:lpstr>
      <vt:lpstr>Audience‐Oriented Requirements</vt:lpstr>
      <vt:lpstr>Audience‐Oriented Requirements</vt:lpstr>
      <vt:lpstr>Audience‐Oriented Requirements</vt:lpstr>
      <vt:lpstr>Video – Functional vs Non-Functional Requirements</vt:lpstr>
      <vt:lpstr>Video – User and System Requiremenst </vt:lpstr>
      <vt:lpstr>FURPS</vt:lpstr>
      <vt:lpstr>FURPS+</vt:lpstr>
      <vt:lpstr>Common Requirements</vt:lpstr>
      <vt:lpstr>GATHERING REQUIREMENTS : Listen to Customers (and Users) </vt:lpstr>
      <vt:lpstr>GATHERING REQUIREMENTS : Use the Five Ws (and One H)</vt:lpstr>
      <vt:lpstr>GATHERING REQUIREMENTS : Use the Five Ws (and One H)</vt:lpstr>
      <vt:lpstr>GATHERING REQUIREMENTS : Study Users</vt:lpstr>
      <vt:lpstr>Video – Elicitation Problems</vt:lpstr>
      <vt:lpstr>Video – Traditional Techniques</vt:lpstr>
      <vt:lpstr>Video – Modeling Requirements</vt:lpstr>
      <vt:lpstr>REFINING REQUIREMENTS (Analysis)</vt:lpstr>
      <vt:lpstr>Video – Analyzing requirements</vt:lpstr>
      <vt:lpstr>RECORDING REQUIREMENTS</vt:lpstr>
      <vt:lpstr>Video – SRS</vt:lpstr>
      <vt:lpstr>VALIDATION AND VERIFICATION DO NOT CONFLICT</vt:lpstr>
      <vt:lpstr>CHANGING REQUIREMENTS</vt:lpstr>
      <vt:lpstr>Video – SE Process Summarize</vt:lpstr>
      <vt:lpstr>Exercices from the EBook</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Enginnering Chapter I</dc:title>
  <dc:creator>Dr Kamal Beydoun</dc:creator>
  <cp:lastModifiedBy>Kamal Beydoun</cp:lastModifiedBy>
  <cp:revision>121</cp:revision>
  <dcterms:created xsi:type="dcterms:W3CDTF">2019-10-01T04:59:08Z</dcterms:created>
  <dcterms:modified xsi:type="dcterms:W3CDTF">2022-12-05T06:38:09Z</dcterms:modified>
</cp:coreProperties>
</file>